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heme/themeOverride2.xml" ContentType="application/vnd.openxmlformats-officedocument.themeOverride+xml"/>
  <Override PartName="/ppt/charts/colors2.xml" ContentType="application/vnd.ms-office.chartcolorstyle+xml"/>
  <Override PartName="/ppt/charts/style2.xml" ContentType="application/vnd.ms-office.chartstyle+xml"/>
  <Override PartName="/ppt/charts/chart3.xml" ContentType="application/vnd.openxmlformats-officedocument.drawingml.chart+xml"/>
  <Override PartName="/ppt/charts/style3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258" r:id="rId3"/>
    <p:sldId id="280" r:id="rId4"/>
    <p:sldId id="282" r:id="rId5"/>
    <p:sldId id="259" r:id="rId6"/>
    <p:sldId id="270" r:id="rId7"/>
    <p:sldId id="283" r:id="rId8"/>
    <p:sldId id="272" r:id="rId9"/>
    <p:sldId id="273" r:id="rId10"/>
    <p:sldId id="274" r:id="rId11"/>
    <p:sldId id="277" r:id="rId12"/>
    <p:sldId id="278" r:id="rId13"/>
    <p:sldId id="279" r:id="rId14"/>
    <p:sldId id="28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0"/>
    <a:srgbClr val="F7A10C"/>
    <a:srgbClr val="DEEBF7"/>
    <a:srgbClr val="6CA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6224" autoAdjust="0"/>
  </p:normalViewPr>
  <p:slideViewPr>
    <p:cSldViewPr snapToGrid="0">
      <p:cViewPr varScale="1">
        <p:scale>
          <a:sx n="110" d="100"/>
          <a:sy n="110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5" Type="http://schemas.openxmlformats.org/officeDocument/2006/relationships/customXml" Target="../customXml/item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'Säker vård'!$G$7</c:f>
              <c:strCache>
                <c:ptCount val="1"/>
                <c:pt idx="0">
                  <c:v>Region Norrbotten 2020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numRef>
              <c:f>'Säker vård'!$F$8:$F$14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'Säker vård'!$G$8:$G$14</c:f>
              <c:numCache>
                <c:formatCode>#,##0</c:formatCode>
                <c:ptCount val="7"/>
                <c:pt idx="0">
                  <c:v>2.5</c:v>
                </c:pt>
                <c:pt idx="1">
                  <c:v>10.6</c:v>
                </c:pt>
                <c:pt idx="2">
                  <c:v>15.7</c:v>
                </c:pt>
                <c:pt idx="3">
                  <c:v>21.5</c:v>
                </c:pt>
                <c:pt idx="4">
                  <c:v>50</c:v>
                </c:pt>
                <c:pt idx="5">
                  <c:v>77.5</c:v>
                </c:pt>
                <c:pt idx="6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5-48ED-A921-F1511012C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00272"/>
        <c:axId val="515801840"/>
      </c:barChart>
      <c:stockChart>
        <c:ser>
          <c:idx val="1"/>
          <c:order val="1"/>
          <c:tx>
            <c:strRef>
              <c:f>'Säker vård'!$H$7</c:f>
              <c:strCache>
                <c:ptCount val="1"/>
                <c:pt idx="0">
                  <c:v>Riksgenomsnitt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'Säker vård'!$F$8:$F$14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'Säker vård'!$H$8:$H$14</c:f>
              <c:numCache>
                <c:formatCode>#,##0</c:formatCode>
                <c:ptCount val="7"/>
                <c:pt idx="0">
                  <c:v>3.8</c:v>
                </c:pt>
                <c:pt idx="1">
                  <c:v>9.1999999999999993</c:v>
                </c:pt>
                <c:pt idx="2">
                  <c:v>10.9</c:v>
                </c:pt>
                <c:pt idx="3">
                  <c:v>13.8</c:v>
                </c:pt>
                <c:pt idx="4">
                  <c:v>35.9</c:v>
                </c:pt>
                <c:pt idx="5">
                  <c:v>83.4</c:v>
                </c:pt>
                <c:pt idx="6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65-48ED-A921-F1511012C720}"/>
            </c:ext>
          </c:extLst>
        </c:ser>
        <c:ser>
          <c:idx val="2"/>
          <c:order val="2"/>
          <c:tx>
            <c:strRef>
              <c:f>'Säker vård'!$I$7</c:f>
              <c:strCache>
                <c:ptCount val="1"/>
                <c:pt idx="0">
                  <c:v>Max region 2020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5"/>
            <c:marker>
              <c:symbol val="circle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865-48ED-A921-F1511012C720}"/>
              </c:ext>
            </c:extLst>
          </c:dPt>
          <c:cat>
            <c:numRef>
              <c:f>'Säker vård'!$F$8:$F$14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'Säker vård'!$I$8:$I$14</c:f>
              <c:numCache>
                <c:formatCode>#,##0</c:formatCode>
                <c:ptCount val="7"/>
                <c:pt idx="0">
                  <c:v>11</c:v>
                </c:pt>
                <c:pt idx="1">
                  <c:v>12.3</c:v>
                </c:pt>
                <c:pt idx="2">
                  <c:v>17</c:v>
                </c:pt>
                <c:pt idx="3">
                  <c:v>23.4</c:v>
                </c:pt>
                <c:pt idx="4">
                  <c:v>50</c:v>
                </c:pt>
                <c:pt idx="5">
                  <c:v>93.3</c:v>
                </c:pt>
                <c:pt idx="6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65-48ED-A921-F1511012C720}"/>
            </c:ext>
          </c:extLst>
        </c:ser>
        <c:ser>
          <c:idx val="3"/>
          <c:order val="3"/>
          <c:tx>
            <c:strRef>
              <c:f>'Säker vård'!$J$7</c:f>
              <c:strCache>
                <c:ptCount val="1"/>
                <c:pt idx="0">
                  <c:v>Min region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5"/>
            <c:marker>
              <c:symbol val="squar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865-48ED-A921-F1511012C720}"/>
              </c:ext>
            </c:extLst>
          </c:dPt>
          <c:cat>
            <c:numRef>
              <c:f>'Säker vård'!$F$8:$F$14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'Säker vård'!$J$8:$J$14</c:f>
              <c:numCache>
                <c:formatCode>#,##0</c:formatCode>
                <c:ptCount val="7"/>
                <c:pt idx="0">
                  <c:v>0.8</c:v>
                </c:pt>
                <c:pt idx="1">
                  <c:v>5.2</c:v>
                </c:pt>
                <c:pt idx="2">
                  <c:v>1.5</c:v>
                </c:pt>
                <c:pt idx="3">
                  <c:v>2.2000000000000002</c:v>
                </c:pt>
                <c:pt idx="4">
                  <c:v>15.4</c:v>
                </c:pt>
                <c:pt idx="5">
                  <c:v>62.2</c:v>
                </c:pt>
                <c:pt idx="6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65-48ED-A921-F1511012C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axId val="515790864"/>
        <c:axId val="515790472"/>
      </c:stockChart>
      <c:catAx>
        <c:axId val="51580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>
                      <a:lumMod val="9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01840"/>
        <c:crosses val="autoZero"/>
        <c:auto val="1"/>
        <c:lblAlgn val="ctr"/>
        <c:lblOffset val="100"/>
        <c:noMultiLvlLbl val="0"/>
      </c:catAx>
      <c:valAx>
        <c:axId val="51580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00272"/>
        <c:crosses val="autoZero"/>
        <c:crossBetween val="between"/>
      </c:valAx>
      <c:valAx>
        <c:axId val="515790472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15790864"/>
        <c:crosses val="max"/>
        <c:crossBetween val="between"/>
      </c:valAx>
      <c:catAx>
        <c:axId val="515790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790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'Säker vård'!$G$7</c:f>
              <c:strCache>
                <c:ptCount val="1"/>
                <c:pt idx="0">
                  <c:v>Region Norrbotten 2020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numRef>
              <c:f>'Säker vård'!$F$15:$F$17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10</c:v>
                </c:pt>
              </c:numCache>
            </c:numRef>
          </c:cat>
          <c:val>
            <c:numRef>
              <c:f>'Säker vård'!$G$15:$G$17</c:f>
              <c:numCache>
                <c:formatCode>#,##0</c:formatCode>
                <c:ptCount val="3"/>
                <c:pt idx="0">
                  <c:v>6.5</c:v>
                </c:pt>
                <c:pt idx="1">
                  <c:v>10.199999999999999</c:v>
                </c:pt>
                <c:pt idx="2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1-460A-BB44-7A9E1AA51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04192"/>
        <c:axId val="515804584"/>
      </c:barChart>
      <c:stockChart>
        <c:ser>
          <c:idx val="1"/>
          <c:order val="1"/>
          <c:tx>
            <c:strRef>
              <c:f>'Säker vård'!$H$7</c:f>
              <c:strCache>
                <c:ptCount val="1"/>
                <c:pt idx="0">
                  <c:v>Riksgenomsnitt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'Säker vård'!$F$15:$F$17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10</c:v>
                </c:pt>
              </c:numCache>
            </c:numRef>
          </c:cat>
          <c:val>
            <c:numRef>
              <c:f>'Säker vård'!$H$15:$H$17</c:f>
              <c:numCache>
                <c:formatCode>#,##0</c:formatCode>
                <c:ptCount val="3"/>
                <c:pt idx="0">
                  <c:v>4.3</c:v>
                </c:pt>
                <c:pt idx="1">
                  <c:v>1.6</c:v>
                </c:pt>
                <c:pt idx="2">
                  <c:v>76.599999999999994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11-460A-BB44-7A9E1AA51748}"/>
            </c:ext>
          </c:extLst>
        </c:ser>
        <c:ser>
          <c:idx val="2"/>
          <c:order val="2"/>
          <c:tx>
            <c:strRef>
              <c:f>'Säker vård'!$I$7</c:f>
              <c:strCache>
                <c:ptCount val="1"/>
                <c:pt idx="0">
                  <c:v>Max region 2020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numRef>
              <c:f>'Säker vård'!$F$15:$F$17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10</c:v>
                </c:pt>
              </c:numCache>
            </c:numRef>
          </c:cat>
          <c:val>
            <c:numRef>
              <c:f>'Säker vård'!$I$15:$I$17</c:f>
              <c:numCache>
                <c:formatCode>#,##0</c:formatCode>
                <c:ptCount val="3"/>
                <c:pt idx="0">
                  <c:v>8.8000000000000007</c:v>
                </c:pt>
                <c:pt idx="1">
                  <c:v>10.199999999999999</c:v>
                </c:pt>
                <c:pt idx="2">
                  <c:v>98.9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11-460A-BB44-7A9E1AA51748}"/>
            </c:ext>
          </c:extLst>
        </c:ser>
        <c:ser>
          <c:idx val="3"/>
          <c:order val="3"/>
          <c:tx>
            <c:strRef>
              <c:f>'Säker vård'!$J$7</c:f>
              <c:strCache>
                <c:ptCount val="1"/>
                <c:pt idx="0">
                  <c:v>Min region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numRef>
              <c:f>'Säker vård'!$F$15:$F$17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10</c:v>
                </c:pt>
              </c:numCache>
            </c:numRef>
          </c:cat>
          <c:val>
            <c:numRef>
              <c:f>'Säker vård'!$J$15:$J$17</c:f>
              <c:numCache>
                <c:formatCode>#,##0</c:formatCode>
                <c:ptCount val="3"/>
                <c:pt idx="0">
                  <c:v>0.8</c:v>
                </c:pt>
                <c:pt idx="1">
                  <c:v>0</c:v>
                </c:pt>
                <c:pt idx="2">
                  <c:v>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11-460A-BB44-7A9E1AA51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axId val="515803016"/>
        <c:axId val="515814776"/>
      </c:stockChart>
      <c:catAx>
        <c:axId val="51580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>
                      <a:lumMod val="9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04584"/>
        <c:crosses val="autoZero"/>
        <c:auto val="1"/>
        <c:lblAlgn val="ctr"/>
        <c:lblOffset val="100"/>
        <c:noMultiLvlLbl val="0"/>
      </c:catAx>
      <c:valAx>
        <c:axId val="515804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04192"/>
        <c:crosses val="autoZero"/>
        <c:crossBetween val="between"/>
      </c:valAx>
      <c:valAx>
        <c:axId val="515814776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15803016"/>
        <c:crosses val="max"/>
        <c:crossBetween val="between"/>
      </c:valAx>
      <c:catAx>
        <c:axId val="515803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814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'Kunskapsbaserad vård'!$G$7</c:f>
              <c:strCache>
                <c:ptCount val="1"/>
                <c:pt idx="0">
                  <c:v>Region Norrbotten 2020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numRef>
              <c:f>'Kunskapsbaserad vård'!$F$8:$F$18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'Kunskapsbaserad vård'!$G$8:$G$18</c:f>
              <c:numCache>
                <c:formatCode>#,##0</c:formatCode>
                <c:ptCount val="11"/>
                <c:pt idx="0">
                  <c:v>84</c:v>
                </c:pt>
                <c:pt idx="1">
                  <c:v>93</c:v>
                </c:pt>
                <c:pt idx="2">
                  <c:v>25.3</c:v>
                </c:pt>
                <c:pt idx="3">
                  <c:v>68.8</c:v>
                </c:pt>
                <c:pt idx="4">
                  <c:v>59.7</c:v>
                </c:pt>
                <c:pt idx="5">
                  <c:v>11.1</c:v>
                </c:pt>
                <c:pt idx="6">
                  <c:v>99.1</c:v>
                </c:pt>
                <c:pt idx="7">
                  <c:v>40.6</c:v>
                </c:pt>
                <c:pt idx="8">
                  <c:v>100</c:v>
                </c:pt>
                <c:pt idx="9">
                  <c:v>80</c:v>
                </c:pt>
                <c:pt idx="10">
                  <c:v>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EF-4872-8A01-CA79E104B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00664"/>
        <c:axId val="515794392"/>
      </c:barChart>
      <c:stockChart>
        <c:ser>
          <c:idx val="1"/>
          <c:order val="1"/>
          <c:tx>
            <c:strRef>
              <c:f>'Kunskapsbaserad vård'!$H$7</c:f>
              <c:strCache>
                <c:ptCount val="1"/>
                <c:pt idx="0">
                  <c:v>Riksgenomsnitt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'Kunskapsbaserad vård'!$F$8:$F$18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'Kunskapsbaserad vård'!$H$8:$H$18</c:f>
              <c:numCache>
                <c:formatCode>#,##0</c:formatCode>
                <c:ptCount val="11"/>
                <c:pt idx="0">
                  <c:v>82</c:v>
                </c:pt>
                <c:pt idx="1">
                  <c:v>82</c:v>
                </c:pt>
                <c:pt idx="2">
                  <c:v>51.6</c:v>
                </c:pt>
                <c:pt idx="3">
                  <c:v>79.3</c:v>
                </c:pt>
                <c:pt idx="4">
                  <c:v>57.1</c:v>
                </c:pt>
                <c:pt idx="5">
                  <c:v>8.9</c:v>
                </c:pt>
                <c:pt idx="6">
                  <c:v>98.1</c:v>
                </c:pt>
                <c:pt idx="7">
                  <c:v>87.5</c:v>
                </c:pt>
                <c:pt idx="8">
                  <c:v>96.8</c:v>
                </c:pt>
                <c:pt idx="9">
                  <c:v>85.6</c:v>
                </c:pt>
                <c:pt idx="10">
                  <c:v>86.4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EF-4872-8A01-CA79E104BEB8}"/>
            </c:ext>
          </c:extLst>
        </c:ser>
        <c:ser>
          <c:idx val="2"/>
          <c:order val="2"/>
          <c:tx>
            <c:strRef>
              <c:f>'Kunskapsbaserad vård'!$I$7</c:f>
              <c:strCache>
                <c:ptCount val="1"/>
                <c:pt idx="0">
                  <c:v>Max region 2020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5"/>
            <c:marker>
              <c:symbol val="square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EEF-4872-8A01-CA79E104BEB8}"/>
              </c:ext>
            </c:extLst>
          </c:dPt>
          <c:cat>
            <c:numRef>
              <c:f>'Kunskapsbaserad vård'!$F$8:$F$18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'Kunskapsbaserad vård'!$I$8:$I$18</c:f>
              <c:numCache>
                <c:formatCode>#,##0</c:formatCode>
                <c:ptCount val="11"/>
                <c:pt idx="0">
                  <c:v>94</c:v>
                </c:pt>
                <c:pt idx="1">
                  <c:v>93</c:v>
                </c:pt>
                <c:pt idx="2">
                  <c:v>65.5</c:v>
                </c:pt>
                <c:pt idx="3">
                  <c:v>92.8</c:v>
                </c:pt>
                <c:pt idx="4">
                  <c:v>64.900000000000006</c:v>
                </c:pt>
                <c:pt idx="5">
                  <c:v>11.8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97.7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EF-4872-8A01-CA79E104BEB8}"/>
            </c:ext>
          </c:extLst>
        </c:ser>
        <c:ser>
          <c:idx val="3"/>
          <c:order val="3"/>
          <c:tx>
            <c:strRef>
              <c:f>'Kunskapsbaserad vård'!$J$7</c:f>
              <c:strCache>
                <c:ptCount val="1"/>
                <c:pt idx="0">
                  <c:v>Min region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5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EEF-4872-8A01-CA79E104BEB8}"/>
              </c:ext>
            </c:extLst>
          </c:dPt>
          <c:cat>
            <c:numRef>
              <c:f>'Kunskapsbaserad vård'!$F$8:$F$18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'Kunskapsbaserad vård'!$J$8:$J$18</c:f>
              <c:numCache>
                <c:formatCode>#,##0</c:formatCode>
                <c:ptCount val="11"/>
                <c:pt idx="0">
                  <c:v>46</c:v>
                </c:pt>
                <c:pt idx="1">
                  <c:v>73</c:v>
                </c:pt>
                <c:pt idx="2">
                  <c:v>25.3</c:v>
                </c:pt>
                <c:pt idx="3">
                  <c:v>47.7</c:v>
                </c:pt>
                <c:pt idx="4">
                  <c:v>51.3</c:v>
                </c:pt>
                <c:pt idx="5">
                  <c:v>5.3</c:v>
                </c:pt>
                <c:pt idx="6">
                  <c:v>92.7</c:v>
                </c:pt>
                <c:pt idx="7">
                  <c:v>40.6</c:v>
                </c:pt>
                <c:pt idx="8">
                  <c:v>93.5</c:v>
                </c:pt>
                <c:pt idx="9">
                  <c:v>64.3</c:v>
                </c:pt>
                <c:pt idx="10">
                  <c:v>79.599999999999994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EEF-4872-8A01-CA79E104BE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axId val="515795568"/>
        <c:axId val="515802624"/>
      </c:stockChart>
      <c:catAx>
        <c:axId val="515800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>
                      <a:lumMod val="9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794392"/>
        <c:crosses val="autoZero"/>
        <c:auto val="1"/>
        <c:lblAlgn val="ctr"/>
        <c:lblOffset val="100"/>
        <c:noMultiLvlLbl val="0"/>
      </c:catAx>
      <c:valAx>
        <c:axId val="51579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00664"/>
        <c:crosses val="autoZero"/>
        <c:crossBetween val="between"/>
      </c:valAx>
      <c:valAx>
        <c:axId val="515802624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15795568"/>
        <c:crosses val="max"/>
        <c:crossBetween val="between"/>
      </c:valAx>
      <c:catAx>
        <c:axId val="515795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802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180925934964491E-2"/>
          <c:y val="4.786323497860287E-2"/>
          <c:w val="0.92285807971336131"/>
          <c:h val="0.8830828768873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'Sjd förekomst och resultat'!$G$7</c:f>
              <c:strCache>
                <c:ptCount val="1"/>
                <c:pt idx="0">
                  <c:v>Region Norrbotten 2020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numRef>
              <c:f>'Sjd förekomst och resultat'!$F$8:$F$13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'Sjd förekomst och resultat'!$G$8:$G$13</c:f>
              <c:numCache>
                <c:formatCode>#,##0</c:formatCode>
                <c:ptCount val="5"/>
                <c:pt idx="0">
                  <c:v>341</c:v>
                </c:pt>
                <c:pt idx="1">
                  <c:v>507</c:v>
                </c:pt>
                <c:pt idx="2">
                  <c:v>470</c:v>
                </c:pt>
                <c:pt idx="3">
                  <c:v>487</c:v>
                </c:pt>
                <c:pt idx="4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A-47AB-8ABF-38B6E2EBD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14384"/>
        <c:axId val="515812032"/>
      </c:barChart>
      <c:stockChart>
        <c:ser>
          <c:idx val="1"/>
          <c:order val="1"/>
          <c:tx>
            <c:strRef>
              <c:f>'Sjd förekomst och resultat'!$H$7</c:f>
              <c:strCache>
                <c:ptCount val="1"/>
                <c:pt idx="0">
                  <c:v>Riksgenomsnitt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'Sjd förekomst och resultat'!$F$8:$F$13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'Sjd förekomst och resultat'!$H$8:$H$13</c:f>
              <c:numCache>
                <c:formatCode>#,##0</c:formatCode>
                <c:ptCount val="5"/>
                <c:pt idx="0">
                  <c:v>340</c:v>
                </c:pt>
                <c:pt idx="1">
                  <c:v>290</c:v>
                </c:pt>
                <c:pt idx="2">
                  <c:v>570</c:v>
                </c:pt>
                <c:pt idx="3">
                  <c:v>649</c:v>
                </c:pt>
                <c:pt idx="4">
                  <c:v>556.5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A-47AB-8ABF-38B6E2EBD630}"/>
            </c:ext>
          </c:extLst>
        </c:ser>
        <c:ser>
          <c:idx val="2"/>
          <c:order val="2"/>
          <c:tx>
            <c:strRef>
              <c:f>'Sjd förekomst och resultat'!$I$7</c:f>
              <c:strCache>
                <c:ptCount val="1"/>
                <c:pt idx="0">
                  <c:v>Max region 2020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3"/>
            <c:marker>
              <c:symbol val="square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B0A-47AB-8ABF-38B6E2EBD630}"/>
              </c:ext>
            </c:extLst>
          </c:dPt>
          <c:cat>
            <c:numRef>
              <c:f>'Sjd förekomst och resultat'!$F$8:$F$13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'Sjd förekomst och resultat'!$I$8:$I$13</c:f>
              <c:numCache>
                <c:formatCode>#,##0</c:formatCode>
                <c:ptCount val="5"/>
                <c:pt idx="0">
                  <c:v>403</c:v>
                </c:pt>
                <c:pt idx="1">
                  <c:v>507</c:v>
                </c:pt>
                <c:pt idx="2">
                  <c:v>658</c:v>
                </c:pt>
                <c:pt idx="3">
                  <c:v>739</c:v>
                </c:pt>
                <c:pt idx="4">
                  <c:v>738.7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0A-47AB-8ABF-38B6E2EBD630}"/>
            </c:ext>
          </c:extLst>
        </c:ser>
        <c:ser>
          <c:idx val="3"/>
          <c:order val="3"/>
          <c:tx>
            <c:strRef>
              <c:f>'Sjd förekomst och resultat'!$J$7</c:f>
              <c:strCache>
                <c:ptCount val="1"/>
                <c:pt idx="0">
                  <c:v>Min region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3"/>
            <c:marker>
              <c:symbol val="circl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B0A-47AB-8ABF-38B6E2EBD630}"/>
              </c:ext>
            </c:extLst>
          </c:dPt>
          <c:cat>
            <c:numRef>
              <c:f>'Sjd förekomst och resultat'!$F$8:$F$13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'Sjd förekomst och resultat'!$J$8:$J$13</c:f>
              <c:numCache>
                <c:formatCode>#,##0</c:formatCode>
                <c:ptCount val="5"/>
                <c:pt idx="0">
                  <c:v>273</c:v>
                </c:pt>
                <c:pt idx="1">
                  <c:v>196</c:v>
                </c:pt>
                <c:pt idx="2">
                  <c:v>435</c:v>
                </c:pt>
                <c:pt idx="3">
                  <c:v>487</c:v>
                </c:pt>
                <c:pt idx="4">
                  <c:v>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B0A-47AB-8ABF-38B6E2EBD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axId val="515811248"/>
        <c:axId val="515809288"/>
      </c:stockChart>
      <c:catAx>
        <c:axId val="51581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>
                      <a:lumMod val="9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12032"/>
        <c:crosses val="autoZero"/>
        <c:auto val="1"/>
        <c:lblAlgn val="ctr"/>
        <c:lblOffset val="100"/>
        <c:noMultiLvlLbl val="0"/>
      </c:catAx>
      <c:valAx>
        <c:axId val="5158120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14384"/>
        <c:crosses val="autoZero"/>
        <c:crossBetween val="between"/>
        <c:majorUnit val="100"/>
        <c:minorUnit val="1"/>
      </c:valAx>
      <c:valAx>
        <c:axId val="515809288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15811248"/>
        <c:crosses val="max"/>
        <c:crossBetween val="between"/>
      </c:valAx>
      <c:catAx>
        <c:axId val="515811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809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'Sjd förekomst och resultat'!$G$7</c:f>
              <c:strCache>
                <c:ptCount val="1"/>
                <c:pt idx="0">
                  <c:v>Region Norrbotten 2020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numRef>
              <c:f>'Sjd förekomst och resultat'!$F$13:$F$17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cat>
          <c:val>
            <c:numRef>
              <c:f>'Sjd förekomst och resultat'!$G$13:$G$17</c:f>
              <c:numCache>
                <c:formatCode>#,##0</c:formatCode>
                <c:ptCount val="5"/>
                <c:pt idx="0">
                  <c:v>9.8000000000000007</c:v>
                </c:pt>
                <c:pt idx="1">
                  <c:v>25.4</c:v>
                </c:pt>
                <c:pt idx="2">
                  <c:v>55.8</c:v>
                </c:pt>
                <c:pt idx="3">
                  <c:v>58.1</c:v>
                </c:pt>
                <c:pt idx="4" formatCode="#\ ##0.0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E-45E8-A870-7113BB58F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5807720"/>
        <c:axId val="515805760"/>
      </c:barChart>
      <c:stockChart>
        <c:ser>
          <c:idx val="1"/>
          <c:order val="1"/>
          <c:tx>
            <c:strRef>
              <c:f>'Sjd förekomst och resultat'!$H$7</c:f>
              <c:strCache>
                <c:ptCount val="1"/>
                <c:pt idx="0">
                  <c:v>Riksgenomsnitt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ash"/>
            <c:size val="15"/>
            <c:spPr>
              <a:solidFill>
                <a:schemeClr val="accent4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numRef>
              <c:f>'Sjd förekomst och resultat'!$F$13:$F$17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cat>
          <c:val>
            <c:numRef>
              <c:f>'Sjd förekomst och resultat'!$H$13:$H$17</c:f>
              <c:numCache>
                <c:formatCode>#,##0</c:formatCode>
                <c:ptCount val="5"/>
                <c:pt idx="0">
                  <c:v>10.3</c:v>
                </c:pt>
                <c:pt idx="1">
                  <c:v>26.5</c:v>
                </c:pt>
                <c:pt idx="2">
                  <c:v>58.6</c:v>
                </c:pt>
                <c:pt idx="3">
                  <c:v>50.4</c:v>
                </c:pt>
                <c:pt idx="4" formatCode="#\ ##0.0">
                  <c:v>1.86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DE-45E8-A870-7113BB58F1A3}"/>
            </c:ext>
          </c:extLst>
        </c:ser>
        <c:ser>
          <c:idx val="2"/>
          <c:order val="2"/>
          <c:tx>
            <c:strRef>
              <c:f>'Sjd förekomst och resultat'!$I$7</c:f>
              <c:strCache>
                <c:ptCount val="1"/>
                <c:pt idx="0">
                  <c:v>Max region 2020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0"/>
            <c:marker>
              <c:symbol val="square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6DE-45E8-A870-7113BB58F1A3}"/>
              </c:ext>
            </c:extLst>
          </c:dPt>
          <c:dPt>
            <c:idx val="2"/>
            <c:marker>
              <c:symbol val="circle"/>
              <c:size val="7"/>
              <c:spPr>
                <a:solidFill>
                  <a:schemeClr val="tx1">
                    <a:lumMod val="75000"/>
                    <a:lumOff val="25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EC4-4CE9-AE01-25DC1FFF8E71}"/>
              </c:ext>
            </c:extLst>
          </c:dPt>
          <c:cat>
            <c:numRef>
              <c:f>'Sjd förekomst och resultat'!$F$13:$F$17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cat>
          <c:val>
            <c:numRef>
              <c:f>'Sjd förekomst och resultat'!$I$13:$I$17</c:f>
              <c:numCache>
                <c:formatCode>#,##0</c:formatCode>
                <c:ptCount val="5"/>
                <c:pt idx="0">
                  <c:v>11.8</c:v>
                </c:pt>
                <c:pt idx="1">
                  <c:v>31.3</c:v>
                </c:pt>
                <c:pt idx="2">
                  <c:v>60.7</c:v>
                </c:pt>
                <c:pt idx="3">
                  <c:v>58.3</c:v>
                </c:pt>
                <c:pt idx="4" formatCode="#\ ##0.0">
                  <c:v>2.38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DE-45E8-A870-7113BB58F1A3}"/>
            </c:ext>
          </c:extLst>
        </c:ser>
        <c:ser>
          <c:idx val="3"/>
          <c:order val="3"/>
          <c:tx>
            <c:strRef>
              <c:f>'Sjd förekomst och resultat'!$J$7</c:f>
              <c:strCache>
                <c:ptCount val="1"/>
                <c:pt idx="0">
                  <c:v>Min region 2020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square"/>
              <c:size val="7"/>
              <c:spPr>
                <a:solidFill>
                  <a:schemeClr val="tx1">
                    <a:lumMod val="65000"/>
                    <a:lumOff val="35000"/>
                  </a:schemeClr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EC4-4CE9-AE01-25DC1FFF8E71}"/>
              </c:ext>
            </c:extLst>
          </c:dPt>
          <c:cat>
            <c:numRef>
              <c:f>'Sjd förekomst och resultat'!$F$13:$F$17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cat>
          <c:val>
            <c:numRef>
              <c:f>'Sjd förekomst och resultat'!$J$13:$J$17</c:f>
              <c:numCache>
                <c:formatCode>#,##0</c:formatCode>
                <c:ptCount val="5"/>
                <c:pt idx="0">
                  <c:v>7</c:v>
                </c:pt>
                <c:pt idx="1">
                  <c:v>19.600000000000001</c:v>
                </c:pt>
                <c:pt idx="2">
                  <c:v>55.2</c:v>
                </c:pt>
                <c:pt idx="3">
                  <c:v>43</c:v>
                </c:pt>
                <c:pt idx="4">
                  <c:v>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DE-45E8-A870-7113BB58F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axId val="515806152"/>
        <c:axId val="515813208"/>
      </c:stockChart>
      <c:catAx>
        <c:axId val="515807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127000">
                    <a:schemeClr val="bg1">
                      <a:lumMod val="95000"/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05760"/>
        <c:crosses val="autoZero"/>
        <c:auto val="1"/>
        <c:lblAlgn val="ctr"/>
        <c:lblOffset val="100"/>
        <c:noMultiLvlLbl val="0"/>
      </c:catAx>
      <c:valAx>
        <c:axId val="51580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15807720"/>
        <c:crosses val="autoZero"/>
        <c:crossBetween val="between"/>
      </c:valAx>
      <c:valAx>
        <c:axId val="515813208"/>
        <c:scaling>
          <c:orientation val="minMax"/>
        </c:scaling>
        <c:delete val="1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515806152"/>
        <c:crosses val="max"/>
        <c:crossBetween val="between"/>
      </c:valAx>
      <c:catAx>
        <c:axId val="515806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5813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5F790-5FEF-4535-8968-825CC993FA95}" type="datetimeFigureOut">
              <a:rPr lang="sv-SE" smtClean="0"/>
              <a:t>2023-01-04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B0775-E397-4745-B920-D78829C275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695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0775-E397-4745-B920-D78829C275A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29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0775-E397-4745-B920-D78829C275A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001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B0775-E397-4745-B920-D78829C275A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22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395679" y="2512514"/>
            <a:ext cx="4735528" cy="1369973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867" b="1" kern="0" dirty="0">
                <a:solidFill>
                  <a:srgbClr val="155697"/>
                </a:solidFill>
              </a:rPr>
              <a:t>Skapa ny sida</a:t>
            </a:r>
          </a:p>
          <a:p>
            <a:pPr>
              <a:spcBef>
                <a:spcPts val="213"/>
              </a:spcBef>
              <a:buClr>
                <a:srgbClr val="403D45"/>
              </a:buClr>
            </a:pPr>
            <a:r>
              <a:rPr lang="sv-SE" sz="1600" kern="0" dirty="0">
                <a:solidFill>
                  <a:srgbClr val="403D45"/>
                </a:solidFill>
              </a:rPr>
              <a:t>I menyn </a:t>
            </a:r>
            <a:r>
              <a:rPr lang="sv-SE" sz="1600" b="1" kern="0" dirty="0">
                <a:solidFill>
                  <a:srgbClr val="403D45"/>
                </a:solidFill>
              </a:rPr>
              <a:t>Start </a:t>
            </a:r>
            <a:r>
              <a:rPr lang="sv-SE" sz="1600" kern="0" dirty="0">
                <a:solidFill>
                  <a:srgbClr val="403D45"/>
                </a:solidFill>
              </a:rPr>
              <a:t>hittar du</a:t>
            </a:r>
            <a:r>
              <a:rPr lang="sv-SE" sz="1600" b="1" kern="0" dirty="0">
                <a:solidFill>
                  <a:srgbClr val="403D45"/>
                </a:solidFill>
              </a:rPr>
              <a:t> </a:t>
            </a:r>
            <a:r>
              <a:rPr lang="sv-SE" sz="1600" i="1" kern="0" dirty="0">
                <a:solidFill>
                  <a:srgbClr val="403D45"/>
                </a:solidFill>
              </a:rPr>
              <a:t>Ny bild</a:t>
            </a:r>
            <a:r>
              <a:rPr lang="sv-SE" sz="1600" kern="0" dirty="0">
                <a:solidFill>
                  <a:srgbClr val="403D45"/>
                </a:solidFill>
              </a:rPr>
              <a:t>. </a:t>
            </a:r>
          </a:p>
          <a:p>
            <a:pPr>
              <a:spcBef>
                <a:spcPts val="213"/>
              </a:spcBef>
              <a:buClr>
                <a:srgbClr val="403D45"/>
              </a:buClr>
            </a:pPr>
            <a:r>
              <a:rPr lang="sv-SE" sz="1600" kern="0" dirty="0">
                <a:solidFill>
                  <a:srgbClr val="403D45"/>
                </a:solidFill>
              </a:rPr>
              <a:t>Klicka på pilen och välj den </a:t>
            </a:r>
            <a:r>
              <a:rPr lang="sv-SE" sz="1600" kern="0" dirty="0" err="1">
                <a:solidFill>
                  <a:srgbClr val="403D45"/>
                </a:solidFill>
              </a:rPr>
              <a:t>sidmall</a:t>
            </a:r>
            <a:r>
              <a:rPr lang="sv-SE" sz="1600" kern="0" dirty="0">
                <a:solidFill>
                  <a:srgbClr val="403D45"/>
                </a:solidFill>
              </a:rPr>
              <a:t> du behöver.</a:t>
            </a:r>
            <a:endParaRPr lang="sv-SE" sz="1867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>
              <a:solidFill>
                <a:srgbClr val="403D45"/>
              </a:solidFill>
            </a:endParaRPr>
          </a:p>
          <a:p>
            <a:pPr marL="304792" indent="-304792">
              <a:spcBef>
                <a:spcPts val="213"/>
              </a:spcBef>
              <a:buClr>
                <a:srgbClr val="403D45"/>
              </a:buClr>
              <a:buFont typeface="+mj-lt"/>
              <a:buAutoNum type="arabicPeriod"/>
              <a:defRPr/>
            </a:pPr>
            <a:endParaRPr lang="sv-SE" sz="16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>
              <a:solidFill>
                <a:srgbClr val="403D45"/>
              </a:solidFill>
            </a:endParaRPr>
          </a:p>
          <a:p>
            <a:pPr marL="0" indent="0">
              <a:buClr>
                <a:srgbClr val="403D45"/>
              </a:buClr>
              <a:buFont typeface="Arial" panose="020B0604020202020204" pitchFamily="34" charset="0"/>
              <a:buNone/>
            </a:pPr>
            <a:endParaRPr lang="sv-SE" sz="1600" kern="0" dirty="0">
              <a:solidFill>
                <a:srgbClr val="403D45"/>
              </a:solidFill>
            </a:endParaRPr>
          </a:p>
          <a:p>
            <a:pPr>
              <a:buClr>
                <a:srgbClr val="403D45"/>
              </a:buClr>
            </a:pPr>
            <a:endParaRPr lang="sv-SE" sz="1867" kern="0" dirty="0">
              <a:solidFill>
                <a:srgbClr val="403D45"/>
              </a:solidFill>
            </a:endParaRPr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379000" y="775051"/>
            <a:ext cx="7493000" cy="620712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sz="3733" kern="0" dirty="0"/>
              <a:t>Våra nya mallar</a:t>
            </a:r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537768" y="3929353"/>
            <a:ext cx="2349248" cy="1323107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3467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6112464" y="3882486"/>
            <a:ext cx="2349248" cy="1332388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sv-SE" sz="3467">
                <a:noFill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6001732" y="2512512"/>
            <a:ext cx="6096000" cy="11696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867" b="1" kern="0" dirty="0">
                <a:solidFill>
                  <a:srgbClr val="155697"/>
                </a:solidFill>
              </a:rPr>
              <a:t>Ändra mall på en befintlig sida</a:t>
            </a:r>
          </a:p>
          <a:p>
            <a:pPr marL="228594" indent="-228594">
              <a:spcBef>
                <a:spcPts val="213"/>
              </a:spcBef>
              <a:buFont typeface="Arial" panose="020B0604020202020204" pitchFamily="34" charset="0"/>
              <a:buChar char="•"/>
            </a:pPr>
            <a:r>
              <a:rPr lang="sv-SE" sz="1600" kern="0" dirty="0">
                <a:solidFill>
                  <a:srgbClr val="000000"/>
                </a:solidFill>
              </a:rPr>
              <a:t>Markera den sida i presentationen som du </a:t>
            </a:r>
            <a:br>
              <a:rPr lang="sv-SE" sz="1600" kern="0" dirty="0">
                <a:solidFill>
                  <a:srgbClr val="000000"/>
                </a:solidFill>
              </a:rPr>
            </a:br>
            <a:r>
              <a:rPr lang="sv-SE" sz="1600" kern="0" dirty="0">
                <a:solidFill>
                  <a:srgbClr val="000000"/>
                </a:solidFill>
              </a:rPr>
              <a:t>vill byta </a:t>
            </a:r>
            <a:r>
              <a:rPr lang="sv-SE" sz="1600" kern="0" dirty="0" err="1">
                <a:solidFill>
                  <a:srgbClr val="000000"/>
                </a:solidFill>
              </a:rPr>
              <a:t>sidmall</a:t>
            </a:r>
            <a:r>
              <a:rPr lang="sv-SE" sz="1600" kern="0" dirty="0">
                <a:solidFill>
                  <a:srgbClr val="000000"/>
                </a:solidFill>
              </a:rPr>
              <a:t> på. </a:t>
            </a:r>
          </a:p>
          <a:p>
            <a:pPr marL="228594" indent="-228594" defTabSz="1015975" fontAlgn="base">
              <a:spcBef>
                <a:spcPts val="213"/>
              </a:spcBef>
              <a:spcAft>
                <a:spcPct val="0"/>
              </a:spcAft>
              <a:buClr>
                <a:srgbClr val="403D45"/>
              </a:buClr>
              <a:buFont typeface="Arial" panose="020B0604020202020204" pitchFamily="34" charset="0"/>
              <a:buChar char="•"/>
              <a:defRPr/>
            </a:pPr>
            <a:r>
              <a:rPr lang="sv-SE" sz="1600" kern="0" dirty="0">
                <a:solidFill>
                  <a:srgbClr val="000000"/>
                </a:solidFill>
              </a:rPr>
              <a:t>Gå upp till menyn </a:t>
            </a:r>
            <a:r>
              <a:rPr lang="sv-SE" sz="1600" b="1" kern="0" dirty="0">
                <a:solidFill>
                  <a:srgbClr val="000000"/>
                </a:solidFill>
              </a:rPr>
              <a:t>Start </a:t>
            </a:r>
            <a:r>
              <a:rPr lang="sv-SE" sz="1600" kern="0" dirty="0">
                <a:solidFill>
                  <a:srgbClr val="000000"/>
                </a:solidFill>
              </a:rPr>
              <a:t>och välj</a:t>
            </a:r>
            <a:r>
              <a:rPr lang="sv-SE" sz="1600" b="1" kern="0" dirty="0">
                <a:solidFill>
                  <a:srgbClr val="000000"/>
                </a:solidFill>
              </a:rPr>
              <a:t> </a:t>
            </a:r>
            <a:r>
              <a:rPr lang="sv-SE" sz="1600" i="1" kern="0" dirty="0">
                <a:solidFill>
                  <a:srgbClr val="000000"/>
                </a:solidFill>
              </a:rPr>
              <a:t>Layout</a:t>
            </a:r>
            <a:r>
              <a:rPr lang="sv-SE" sz="1600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401989" y="1518696"/>
            <a:ext cx="8559447" cy="92192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213"/>
              </a:spcBef>
              <a:buClr>
                <a:srgbClr val="403D45"/>
              </a:buClr>
              <a:buFont typeface="Arial" panose="020B0604020202020204" pitchFamily="34" charset="0"/>
              <a:buNone/>
            </a:pPr>
            <a:r>
              <a:rPr lang="sv-SE" sz="1600" b="1" kern="0" dirty="0">
                <a:solidFill>
                  <a:srgbClr val="403D45"/>
                </a:solidFill>
              </a:rPr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867" kern="0" dirty="0">
              <a:solidFill>
                <a:srgbClr val="403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11289"/>
            <a:ext cx="12192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358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69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6002" y="979488"/>
            <a:ext cx="4787900" cy="2754312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8263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9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0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110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729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11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75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7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758670" y="1445778"/>
            <a:ext cx="8663873" cy="1348671"/>
          </a:xfrm>
          <a:prstGeom prst="rect">
            <a:avLst/>
          </a:prstGeom>
        </p:spPr>
        <p:txBody>
          <a:bodyPr anchor="b"/>
          <a:lstStyle>
            <a:lvl1pPr algn="ctr">
              <a:defRPr sz="4267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758670" y="2836653"/>
            <a:ext cx="8674663" cy="9180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667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9081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9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41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86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2123630" y="512494"/>
            <a:ext cx="7970793" cy="1112021"/>
          </a:xfrm>
          <a:prstGeom prst="rect">
            <a:avLst/>
          </a:prstGeom>
        </p:spPr>
        <p:txBody>
          <a:bodyPr anchor="b" anchorCtr="0"/>
          <a:lstStyle>
            <a:lvl1pPr>
              <a:defRPr sz="3200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2123629" y="1753272"/>
            <a:ext cx="7970795" cy="4065445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136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12712" y="474134"/>
            <a:ext cx="9223021" cy="53445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None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03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7325992" y="585391"/>
            <a:ext cx="4263601" cy="810107"/>
          </a:xfrm>
          <a:prstGeom prst="rect">
            <a:avLst/>
          </a:prstGeom>
        </p:spPr>
        <p:txBody>
          <a:bodyPr anchor="b" anchorCtr="0"/>
          <a:lstStyle>
            <a:lvl1pPr>
              <a:defRPr sz="2667" b="1" baseline="0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701310" y="587023"/>
            <a:ext cx="6505996" cy="52316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67"/>
              </a:spcBef>
              <a:buFont typeface="Arial" panose="020B0604020202020204" pitchFamily="34" charset="0"/>
              <a:buNone/>
              <a:defRPr sz="2133" baseline="0">
                <a:latin typeface="+mn-lt"/>
              </a:defRPr>
            </a:lvl1pPr>
            <a:lvl2pPr marL="715415" indent="0">
              <a:buNone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7325989" y="1420750"/>
            <a:ext cx="4283384" cy="4397967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256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660401" y="3447962"/>
            <a:ext cx="2679700" cy="1221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67" dirty="0">
                <a:solidFill>
                  <a:srgbClr val="000000"/>
                </a:solidFill>
              </a:rPr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8000" y="345260"/>
            <a:ext cx="7061200" cy="1100517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810000" cy="6858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4312519" y="1557868"/>
            <a:ext cx="7066920" cy="4260851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10000"/>
              </a:lnSpc>
              <a:spcBef>
                <a:spcPts val="1067"/>
              </a:spcBef>
              <a:buFont typeface="Arial" panose="020B0604020202020204" pitchFamily="34" charset="0"/>
              <a:buChar char="•"/>
              <a:defRPr sz="2133">
                <a:latin typeface="+mn-lt"/>
              </a:defRPr>
            </a:lvl1pPr>
            <a:lvl2pPr marL="1096406" indent="-380990">
              <a:buFont typeface="Arial" panose="020B0604020202020204" pitchFamily="34" charset="0"/>
              <a:buChar char="•"/>
              <a:defRPr sz="21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3245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6597" y="464400"/>
            <a:ext cx="10066696" cy="990213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10948" y="1677120"/>
            <a:ext cx="4742899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5912143" y="1712938"/>
            <a:ext cx="30504" cy="4075693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6220396" y="1677120"/>
            <a:ext cx="4742899" cy="412586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511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96598" y="330070"/>
            <a:ext cx="10081045" cy="103327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910947" y="2196262"/>
            <a:ext cx="4886396" cy="359927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892619" y="1391078"/>
            <a:ext cx="4936352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6073425" y="2198547"/>
            <a:ext cx="4920867" cy="359927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6086639" y="1393363"/>
            <a:ext cx="4907652" cy="64134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903111" y="2122311"/>
            <a:ext cx="4921956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6073425" y="2122311"/>
            <a:ext cx="4921956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5352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91778"/>
            <a:ext cx="7315200" cy="804333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9717" y="4420272"/>
            <a:ext cx="7315200" cy="567267"/>
          </a:xfrm>
          <a:prstGeom prst="rect">
            <a:avLst/>
          </a:prstGeom>
        </p:spPr>
        <p:txBody>
          <a:bodyPr anchor="b" anchorCtr="0"/>
          <a:lstStyle>
            <a:lvl1pPr>
              <a:defRPr sz="2133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412369" y="451554"/>
            <a:ext cx="7273497" cy="390644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400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39184" y="6308725"/>
            <a:ext cx="278341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2767" tIns="61384" rIns="122767" bIns="61384" anchor="ctr"/>
          <a:lstStyle/>
          <a:p>
            <a:pPr defTabSz="1015975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sv-SE" sz="800" dirty="0">
                <a:solidFill>
                  <a:srgbClr val="969696"/>
                </a:solidFill>
              </a:rPr>
            </a:br>
            <a:endParaRPr lang="sv-SE" sz="8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030" y="6091679"/>
            <a:ext cx="2049983" cy="43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0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l" defTabSz="1015975" rtl="0" eaLnBrk="1" fontAlgn="base" hangingPunct="1">
        <a:spcBef>
          <a:spcPct val="0"/>
        </a:spcBef>
        <a:spcAft>
          <a:spcPct val="0"/>
        </a:spcAft>
        <a:defRPr sz="3733">
          <a:solidFill>
            <a:schemeClr val="tx2"/>
          </a:solidFill>
          <a:latin typeface="+mj-lt"/>
          <a:ea typeface="+mj-ea"/>
          <a:cs typeface="+mj-cs"/>
        </a:defRPr>
      </a:lvl1pPr>
      <a:lvl2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2pPr>
      <a:lvl3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3pPr>
      <a:lvl4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4pPr>
      <a:lvl5pPr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chemeClr val="tx1"/>
          </a:solidFill>
          <a:latin typeface="Arial" charset="0"/>
        </a:defRPr>
      </a:lvl5pPr>
      <a:lvl6pPr marL="609585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6pPr>
      <a:lvl7pPr marL="1219170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7pPr>
      <a:lvl8pPr marL="1828754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8pPr>
      <a:lvl9pPr marL="2438339" algn="l" defTabSz="1015975" rtl="0" eaLnBrk="1" fontAlgn="base" hangingPunct="1">
        <a:spcBef>
          <a:spcPct val="0"/>
        </a:spcBef>
        <a:spcAft>
          <a:spcPct val="0"/>
        </a:spcAft>
        <a:defRPr sz="4533">
          <a:solidFill>
            <a:srgbClr val="0D68B0"/>
          </a:solidFill>
          <a:latin typeface="Arial" charset="0"/>
        </a:defRPr>
      </a:lvl9pPr>
    </p:titleStyle>
    <p:bodyStyle>
      <a:lvl1pPr marL="143930" indent="-143930" algn="l" defTabSz="1015975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2133">
          <a:solidFill>
            <a:schemeClr val="tx2"/>
          </a:solidFill>
          <a:latin typeface="+mn-lt"/>
          <a:ea typeface="+mn-ea"/>
          <a:cs typeface="+mn-cs"/>
        </a:defRPr>
      </a:lvl1pPr>
      <a:lvl2pPr marL="960943" indent="-245527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133">
          <a:solidFill>
            <a:schemeClr val="tx2"/>
          </a:solidFill>
          <a:latin typeface="+mn-lt"/>
        </a:defRPr>
      </a:lvl2pPr>
      <a:lvl3pPr marL="1676358" indent="-116414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2133">
          <a:solidFill>
            <a:schemeClr val="tx2"/>
          </a:solidFill>
          <a:latin typeface="+mn-lt"/>
        </a:defRPr>
      </a:lvl3pPr>
      <a:lvl4pPr marL="2387540" indent="-234945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2133">
          <a:solidFill>
            <a:schemeClr val="tx2"/>
          </a:solidFill>
          <a:latin typeface="+mn-lt"/>
        </a:defRPr>
      </a:lvl4pPr>
      <a:lvl5pPr marL="2872246" indent="-116414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2133">
          <a:solidFill>
            <a:schemeClr val="tx2"/>
          </a:solidFill>
          <a:latin typeface="+mn-lt"/>
        </a:defRPr>
      </a:lvl5pPr>
      <a:lvl6pPr marL="3251119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6pPr>
      <a:lvl7pPr marL="3860703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7pPr>
      <a:lvl8pPr marL="4470288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8pPr>
      <a:lvl9pPr marL="5079873" indent="-304792" algn="l" defTabSz="10159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133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D9C4-7278-4A0F-A254-763374E7D5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F280E-0106-44D2-9528-0E6FD3B624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5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emf"/><Relationship Id="rId5" Type="http://schemas.openxmlformats.org/officeDocument/2006/relationships/chart" Target="../charts/char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733" dirty="0"/>
              <a:t>Hälso- och sjukvårdsrapporten 2022</a:t>
            </a:r>
            <a:endParaRPr lang="en-US" sz="3733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758670" y="3225760"/>
            <a:ext cx="8674663" cy="1235995"/>
          </a:xfrm>
        </p:spPr>
        <p:txBody>
          <a:bodyPr/>
          <a:lstStyle/>
          <a:p>
            <a:r>
              <a:rPr lang="sv-SE" sz="2800" dirty="0"/>
              <a:t>En sammanställning för Region Norrbotten</a:t>
            </a:r>
            <a:endParaRPr lang="sv-SE" sz="2133" dirty="0"/>
          </a:p>
        </p:txBody>
      </p:sp>
      <p:sp>
        <p:nvSpPr>
          <p:cNvPr id="5" name="textruta 4"/>
          <p:cNvSpPr txBox="1"/>
          <p:nvPr/>
        </p:nvSpPr>
        <p:spPr>
          <a:xfrm>
            <a:off x="4089762" y="4893067"/>
            <a:ext cx="340048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67" dirty="0">
                <a:solidFill>
                  <a:srgbClr val="000000"/>
                </a:solidFill>
              </a:rPr>
              <a:t>Sofia Reinholdt </a:t>
            </a:r>
          </a:p>
          <a:p>
            <a:pPr algn="ctr"/>
            <a:r>
              <a:rPr lang="sv-SE" sz="1867" dirty="0">
                <a:solidFill>
                  <a:srgbClr val="000000"/>
                </a:solidFill>
              </a:rPr>
              <a:t>Ulrica Lundström</a:t>
            </a:r>
            <a:endParaRPr lang="en-US" sz="186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63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92186" y="274006"/>
            <a:ext cx="8874674" cy="1112021"/>
          </a:xfrm>
          <a:prstGeom prst="rect">
            <a:avLst/>
          </a:prstGeom>
        </p:spPr>
        <p:txBody>
          <a:bodyPr anchor="ctr" anchorCtr="0"/>
          <a:lstStyle>
            <a:lvl1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2pPr>
            <a:lvl3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3pPr>
            <a:lvl4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4pPr>
            <a:lvl5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5pPr>
            <a:lvl6pPr marL="609585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6pPr>
            <a:lvl7pPr marL="1219170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7pPr>
            <a:lvl8pPr marL="1828754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8pPr>
            <a:lvl9pPr marL="2438339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Sjukdomsförekomst och resultat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307727" y="214827"/>
            <a:ext cx="1565910" cy="106000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4362088" y="4965771"/>
            <a:ext cx="8907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Önskvärd riktning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351165" y="5473426"/>
            <a:ext cx="8766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Måttenhet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4351165" y="5872680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År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5917623" y="5872214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2020</a:t>
            </a:r>
          </a:p>
        </p:txBody>
      </p:sp>
      <p:sp>
        <p:nvSpPr>
          <p:cNvPr id="53" name="Rektangel 52"/>
          <p:cNvSpPr/>
          <p:nvPr/>
        </p:nvSpPr>
        <p:spPr bwMode="auto">
          <a:xfrm>
            <a:off x="6798503" y="1311798"/>
            <a:ext cx="980192" cy="342721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Ned 35"/>
          <p:cNvSpPr/>
          <p:nvPr/>
        </p:nvSpPr>
        <p:spPr bwMode="auto">
          <a:xfrm>
            <a:off x="6022325" y="5047260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Ned 36"/>
          <p:cNvSpPr/>
          <p:nvPr/>
        </p:nvSpPr>
        <p:spPr bwMode="auto">
          <a:xfrm>
            <a:off x="7157709" y="5036429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Ned 37"/>
          <p:cNvSpPr/>
          <p:nvPr/>
        </p:nvSpPr>
        <p:spPr bwMode="auto">
          <a:xfrm>
            <a:off x="8289323" y="5033054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Ned 53"/>
          <p:cNvSpPr/>
          <p:nvPr/>
        </p:nvSpPr>
        <p:spPr bwMode="auto">
          <a:xfrm>
            <a:off x="9405234" y="5033656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Ned 54"/>
          <p:cNvSpPr/>
          <p:nvPr/>
        </p:nvSpPr>
        <p:spPr bwMode="auto">
          <a:xfrm>
            <a:off x="10540618" y="5038198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1" name="Diagram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57773"/>
              </p:ext>
            </p:extLst>
          </p:nvPr>
        </p:nvGraphicFramePr>
        <p:xfrm>
          <a:off x="5282280" y="1265597"/>
          <a:ext cx="6105526" cy="371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Tabell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14622"/>
              </p:ext>
            </p:extLst>
          </p:nvPr>
        </p:nvGraphicFramePr>
        <p:xfrm>
          <a:off x="402588" y="1688624"/>
          <a:ext cx="4055110" cy="1038225"/>
        </p:xfrm>
        <a:graphic>
          <a:graphicData uri="http://schemas.openxmlformats.org/drawingml/2006/table">
            <a:tbl>
              <a:tblPr/>
              <a:tblGrid>
                <a:gridCol w="62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8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Förekomst av stroke (NY)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Förekomst av akut hjärtinfarkt (NY)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94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Förekomst av cancer – kvinnor (NY)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Förekomst av cancer – män (NY)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Påverkbar slutenvård vid kronisk sjukdom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" name="textruta 32"/>
          <p:cNvSpPr txBox="1"/>
          <p:nvPr/>
        </p:nvSpPr>
        <p:spPr>
          <a:xfrm>
            <a:off x="5724083" y="5483750"/>
            <a:ext cx="1074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Antal/100 000</a:t>
            </a:r>
          </a:p>
        </p:txBody>
      </p:sp>
      <p:cxnSp>
        <p:nvCxnSpPr>
          <p:cNvPr id="42" name="Rak pil 41"/>
          <p:cNvCxnSpPr/>
          <p:nvPr/>
        </p:nvCxnSpPr>
        <p:spPr bwMode="auto">
          <a:xfrm flipV="1">
            <a:off x="6937546" y="5601698"/>
            <a:ext cx="4029384" cy="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3" name="Rak pil 42"/>
          <p:cNvCxnSpPr/>
          <p:nvPr/>
        </p:nvCxnSpPr>
        <p:spPr bwMode="auto">
          <a:xfrm>
            <a:off x="6937546" y="5995986"/>
            <a:ext cx="4029384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5900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92186" y="274006"/>
            <a:ext cx="9549044" cy="1112021"/>
          </a:xfrm>
          <a:prstGeom prst="rect">
            <a:avLst/>
          </a:prstGeom>
        </p:spPr>
        <p:txBody>
          <a:bodyPr anchor="ctr" anchorCtr="0"/>
          <a:lstStyle>
            <a:lvl1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2pPr>
            <a:lvl3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3pPr>
            <a:lvl4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4pPr>
            <a:lvl5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5pPr>
            <a:lvl6pPr marL="609585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6pPr>
            <a:lvl7pPr marL="1219170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7pPr>
            <a:lvl8pPr marL="1828754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8pPr>
            <a:lvl9pPr marL="2438339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Sjukdomsförekomst och resultat – fortsättning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307727" y="214827"/>
            <a:ext cx="1565910" cy="106000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4362088" y="4965771"/>
            <a:ext cx="8907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Önskvärd riktning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351165" y="5473426"/>
            <a:ext cx="8766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Måttenhet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4351165" y="5872680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År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5917623" y="5872214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2020</a:t>
            </a:r>
          </a:p>
        </p:txBody>
      </p:sp>
      <p:sp>
        <p:nvSpPr>
          <p:cNvPr id="53" name="Rektangel 52"/>
          <p:cNvSpPr/>
          <p:nvPr/>
        </p:nvSpPr>
        <p:spPr bwMode="auto">
          <a:xfrm>
            <a:off x="9263284" y="1349133"/>
            <a:ext cx="955617" cy="342721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Ned 35"/>
          <p:cNvSpPr/>
          <p:nvPr/>
        </p:nvSpPr>
        <p:spPr bwMode="auto">
          <a:xfrm>
            <a:off x="6045185" y="5000248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Ned 36"/>
          <p:cNvSpPr/>
          <p:nvPr/>
        </p:nvSpPr>
        <p:spPr bwMode="auto">
          <a:xfrm>
            <a:off x="7215562" y="5002888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Ned 53"/>
          <p:cNvSpPr/>
          <p:nvPr/>
        </p:nvSpPr>
        <p:spPr bwMode="auto">
          <a:xfrm>
            <a:off x="9587332" y="5005229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Ned 54"/>
          <p:cNvSpPr/>
          <p:nvPr/>
        </p:nvSpPr>
        <p:spPr bwMode="auto">
          <a:xfrm>
            <a:off x="10761705" y="5037596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9" name="Diagram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02913"/>
              </p:ext>
            </p:extLst>
          </p:nvPr>
        </p:nvGraphicFramePr>
        <p:xfrm>
          <a:off x="5324053" y="1447405"/>
          <a:ext cx="6311831" cy="3585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ell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21418"/>
              </p:ext>
            </p:extLst>
          </p:nvPr>
        </p:nvGraphicFramePr>
        <p:xfrm>
          <a:off x="402588" y="1690912"/>
          <a:ext cx="4822245" cy="1038225"/>
        </p:xfrm>
        <a:graphic>
          <a:graphicData uri="http://schemas.openxmlformats.org/drawingml/2006/table">
            <a:tbl>
              <a:tblPr/>
              <a:tblGrid>
                <a:gridCol w="614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Dödlighet efter 28 </a:t>
                      </a:r>
                      <a:r>
                        <a:rPr lang="sv-S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dgr</a:t>
                      </a: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efter sjukhusvårdad hjärtinfarkt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Död eller ADL-beroende 90 </a:t>
                      </a:r>
                      <a:r>
                        <a:rPr lang="sv-SE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dgr</a:t>
                      </a:r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efter stroke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Överlevnad vid cancersjukdom – flera cancerformer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Sjukvårdsrelaterad åtgärdbar dödlighet  (Eurostat/OECD)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07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Överdödlighet vid bipolär sjukdom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" name="Upp 22"/>
          <p:cNvSpPr/>
          <p:nvPr/>
        </p:nvSpPr>
        <p:spPr bwMode="auto">
          <a:xfrm>
            <a:off x="8408916" y="4988896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5917623" y="5478587"/>
            <a:ext cx="1074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Andel %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7087534" y="5458161"/>
            <a:ext cx="1074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Andel %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8268875" y="5458160"/>
            <a:ext cx="1074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Andel %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9461646" y="5458160"/>
            <a:ext cx="1074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Andel %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0698289" y="5478586"/>
            <a:ext cx="1074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Kvot </a:t>
            </a:r>
          </a:p>
        </p:txBody>
      </p:sp>
      <p:cxnSp>
        <p:nvCxnSpPr>
          <p:cNvPr id="29" name="Rak pil 28"/>
          <p:cNvCxnSpPr/>
          <p:nvPr/>
        </p:nvCxnSpPr>
        <p:spPr bwMode="auto">
          <a:xfrm>
            <a:off x="6992043" y="6007416"/>
            <a:ext cx="4029384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5002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9630" y="327393"/>
            <a:ext cx="8917750" cy="1112021"/>
          </a:xfrm>
        </p:spPr>
        <p:txBody>
          <a:bodyPr anchor="ctr"/>
          <a:lstStyle/>
          <a:p>
            <a:r>
              <a:rPr lang="sv-SE" dirty="0"/>
              <a:t>Sammanfattning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80990" lvl="1">
              <a:lnSpc>
                <a:spcPct val="110000"/>
              </a:lnSpc>
              <a:spcBef>
                <a:spcPts val="1067"/>
              </a:spcBef>
            </a:pPr>
            <a:r>
              <a:rPr lang="sv-SE" dirty="0">
                <a:ea typeface="+mn-ea"/>
                <a:cs typeface="+mn-cs"/>
              </a:rPr>
              <a:t>Goda medicinska resultat</a:t>
            </a:r>
          </a:p>
          <a:p>
            <a:pPr marL="380990" lvl="1">
              <a:lnSpc>
                <a:spcPct val="110000"/>
              </a:lnSpc>
              <a:spcBef>
                <a:spcPts val="1067"/>
              </a:spcBef>
            </a:pPr>
            <a:r>
              <a:rPr lang="sv-SE" dirty="0">
                <a:ea typeface="+mn-ea"/>
                <a:cs typeface="+mn-cs"/>
              </a:rPr>
              <a:t>Tillgängligheten alltför låg</a:t>
            </a:r>
          </a:p>
          <a:p>
            <a:pPr marL="380990" lvl="1">
              <a:lnSpc>
                <a:spcPct val="110000"/>
              </a:lnSpc>
              <a:spcBef>
                <a:spcPts val="1067"/>
              </a:spcBef>
            </a:pPr>
            <a:r>
              <a:rPr lang="sv-SE" dirty="0">
                <a:ea typeface="+mn-ea"/>
                <a:cs typeface="+mn-cs"/>
              </a:rPr>
              <a:t>Sekundär profylax behöver förbättras</a:t>
            </a:r>
          </a:p>
          <a:p>
            <a:pPr marL="380990" lvl="1">
              <a:lnSpc>
                <a:spcPct val="110000"/>
              </a:lnSpc>
              <a:spcBef>
                <a:spcPts val="1067"/>
              </a:spcBef>
            </a:pPr>
            <a:r>
              <a:rPr lang="sv-SE" dirty="0">
                <a:ea typeface="+mn-ea"/>
                <a:cs typeface="+mn-cs"/>
              </a:rPr>
              <a:t>Patienterna överlag nöjda</a:t>
            </a:r>
          </a:p>
          <a:p>
            <a:pPr marL="380990" lvl="1">
              <a:lnSpc>
                <a:spcPct val="110000"/>
              </a:lnSpc>
              <a:spcBef>
                <a:spcPts val="1067"/>
              </a:spcBef>
            </a:pPr>
            <a:r>
              <a:rPr lang="sv-SE" dirty="0">
                <a:ea typeface="+mn-ea"/>
                <a:cs typeface="+mn-cs"/>
              </a:rPr>
              <a:t>Medborgare ökat förtroende under pandemin, men ändå </a:t>
            </a:r>
            <a:r>
              <a:rPr lang="sv-SE" dirty="0" err="1">
                <a:ea typeface="+mn-ea"/>
                <a:cs typeface="+mn-cs"/>
              </a:rPr>
              <a:t>rel</a:t>
            </a:r>
            <a:r>
              <a:rPr lang="sv-SE" dirty="0">
                <a:ea typeface="+mn-ea"/>
                <a:cs typeface="+mn-cs"/>
              </a:rPr>
              <a:t> lågt</a:t>
            </a:r>
          </a:p>
          <a:p>
            <a:pPr marL="380990" lvl="1">
              <a:lnSpc>
                <a:spcPct val="110000"/>
              </a:lnSpc>
              <a:spcBef>
                <a:spcPts val="1067"/>
              </a:spcBef>
            </a:pPr>
            <a:r>
              <a:rPr lang="sv-SE" dirty="0">
                <a:ea typeface="+mn-ea"/>
                <a:cs typeface="+mn-cs"/>
              </a:rPr>
              <a:t>Basala kläd och hygienregler – förbättrats, men viktigt fortsätta mot 100% följsamhet</a:t>
            </a:r>
          </a:p>
          <a:p>
            <a:pPr marL="380990" lvl="1">
              <a:lnSpc>
                <a:spcPct val="110000"/>
              </a:lnSpc>
              <a:spcBef>
                <a:spcPts val="1067"/>
              </a:spcBef>
            </a:pPr>
            <a:r>
              <a:rPr lang="sv-SE" dirty="0">
                <a:ea typeface="+mn-ea"/>
                <a:cs typeface="+mn-cs"/>
              </a:rPr>
              <a:t>Tillgängliga vårdplatser behöver öka alt bättre nyttja de tillgängliga</a:t>
            </a:r>
          </a:p>
          <a:p>
            <a:pPr marL="0" lvl="1" indent="0">
              <a:lnSpc>
                <a:spcPct val="110000"/>
              </a:lnSpc>
              <a:spcBef>
                <a:spcPts val="1067"/>
              </a:spcBef>
              <a:buNone/>
            </a:pPr>
            <a:endParaRPr lang="sv-SE" dirty="0">
              <a:ea typeface="+mn-ea"/>
              <a:cs typeface="+mn-cs"/>
            </a:endParaRPr>
          </a:p>
          <a:p>
            <a:pPr marL="0" lvl="1" indent="0">
              <a:lnSpc>
                <a:spcPct val="110000"/>
              </a:lnSpc>
              <a:spcBef>
                <a:spcPts val="1067"/>
              </a:spcBef>
              <a:buNone/>
            </a:pPr>
            <a:endParaRPr lang="sv-SE" dirty="0">
              <a:ea typeface="+mn-ea"/>
              <a:cs typeface="+mn-cs"/>
            </a:endParaRPr>
          </a:p>
          <a:p>
            <a:pPr marL="715416" lvl="1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49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Tack!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417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29291" y="418710"/>
            <a:ext cx="7970793" cy="1112021"/>
          </a:xfrm>
        </p:spPr>
        <p:txBody>
          <a:bodyPr/>
          <a:lstStyle/>
          <a:p>
            <a:r>
              <a:rPr lang="sv-SE" dirty="0"/>
              <a:t>Syftet med presentationen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1"/>
          </p:nvPr>
        </p:nvSpPr>
        <p:spPr>
          <a:xfrm>
            <a:off x="1373352" y="2081519"/>
            <a:ext cx="7970795" cy="4065445"/>
          </a:xfrm>
        </p:spPr>
        <p:txBody>
          <a:bodyPr/>
          <a:lstStyle/>
          <a:p>
            <a:r>
              <a:rPr lang="sv-SE" dirty="0"/>
              <a:t>Informera om Hälso- och sjukvårdsrapportens (2022) resultat </a:t>
            </a:r>
          </a:p>
        </p:txBody>
      </p:sp>
    </p:spTree>
    <p:extLst>
      <p:ext uri="{BB962C8B-B14F-4D97-AF65-F5344CB8AC3E}">
        <p14:creationId xmlns:p14="http://schemas.microsoft.com/office/powerpoint/2010/main" val="215180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352" y="369419"/>
            <a:ext cx="7970793" cy="1112021"/>
          </a:xfrm>
        </p:spPr>
        <p:txBody>
          <a:bodyPr/>
          <a:lstStyle/>
          <a:p>
            <a:r>
              <a:rPr lang="sv-SE" dirty="0"/>
              <a:t>Fem fokusområden – 2022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4553" r="40921" b="44533"/>
          <a:stretch/>
        </p:blipFill>
        <p:spPr>
          <a:xfrm>
            <a:off x="2055044" y="2153692"/>
            <a:ext cx="1860463" cy="125382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ktangel 4"/>
          <p:cNvSpPr/>
          <p:nvPr/>
        </p:nvSpPr>
        <p:spPr bwMode="auto">
          <a:xfrm>
            <a:off x="3915507" y="2153692"/>
            <a:ext cx="1840524" cy="125382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50" dirty="0">
                <a:latin typeface="Arial" charset="0"/>
              </a:rPr>
              <a:t>Patienters och befolkningens syn på vården</a:t>
            </a: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4794" t="424"/>
          <a:stretch/>
        </p:blipFill>
        <p:spPr>
          <a:xfrm>
            <a:off x="6296159" y="2164786"/>
            <a:ext cx="1860463" cy="124273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ktangel 6"/>
          <p:cNvSpPr/>
          <p:nvPr/>
        </p:nvSpPr>
        <p:spPr bwMode="auto">
          <a:xfrm>
            <a:off x="8182677" y="2153692"/>
            <a:ext cx="1840524" cy="124273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00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50" dirty="0">
                <a:latin typeface="Arial" charset="0"/>
              </a:rPr>
              <a:t>Tillgänglighet och väntetider</a:t>
            </a: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4"/>
          <a:srcRect l="4755" t="24040" r="263" b="29646"/>
          <a:stretch/>
        </p:blipFill>
        <p:spPr>
          <a:xfrm>
            <a:off x="2055044" y="3591134"/>
            <a:ext cx="1851531" cy="1253827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ktangel 8"/>
          <p:cNvSpPr/>
          <p:nvPr/>
        </p:nvSpPr>
        <p:spPr bwMode="auto">
          <a:xfrm>
            <a:off x="3915507" y="3559917"/>
            <a:ext cx="1840524" cy="12850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50" dirty="0">
                <a:latin typeface="Arial" charset="0"/>
              </a:rPr>
              <a:t>Säker vård</a:t>
            </a: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/>
          <a:srcRect l="3790" t="3082" r="5062" b="3327"/>
          <a:stretch/>
        </p:blipFill>
        <p:spPr>
          <a:xfrm>
            <a:off x="6300624" y="3581387"/>
            <a:ext cx="1851531" cy="126357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ktangel 10"/>
          <p:cNvSpPr/>
          <p:nvPr/>
        </p:nvSpPr>
        <p:spPr bwMode="auto">
          <a:xfrm>
            <a:off x="8138357" y="3559917"/>
            <a:ext cx="1849456" cy="12850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50" dirty="0">
                <a:latin typeface="Arial" charset="0"/>
              </a:rPr>
              <a:t>Kunskapsbaserad vård – måluppfyllelse</a:t>
            </a: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11750" r="9507" b="9492"/>
          <a:stretch/>
        </p:blipFill>
        <p:spPr>
          <a:xfrm>
            <a:off x="4111139" y="5009081"/>
            <a:ext cx="1844184" cy="1259353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ktangel 12"/>
          <p:cNvSpPr/>
          <p:nvPr/>
        </p:nvSpPr>
        <p:spPr bwMode="auto">
          <a:xfrm>
            <a:off x="5955323" y="4997357"/>
            <a:ext cx="1830566" cy="126990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1600" dirty="0">
              <a:latin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250" dirty="0">
                <a:latin typeface="Arial" charset="0"/>
              </a:rPr>
              <a:t>Sjukdomsförekomst och resultat</a:t>
            </a:r>
            <a:endParaRPr kumimoji="0" lang="en-US" sz="12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64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2943" y="225221"/>
            <a:ext cx="7970793" cy="1112021"/>
          </a:xfrm>
        </p:spPr>
        <p:txBody>
          <a:bodyPr/>
          <a:lstStyle/>
          <a:p>
            <a:r>
              <a:rPr lang="sv-SE" dirty="0"/>
              <a:t>Analys – rapportering </a:t>
            </a:r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220783"/>
              </p:ext>
            </p:extLst>
          </p:nvPr>
        </p:nvGraphicFramePr>
        <p:xfrm>
          <a:off x="511921" y="2291898"/>
          <a:ext cx="4249420" cy="1217295"/>
        </p:xfrm>
        <a:graphic>
          <a:graphicData uri="http://schemas.openxmlformats.org/drawingml/2006/table">
            <a:tbl>
              <a:tblPr/>
              <a:tblGrid>
                <a:gridCol w="70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1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Indikator X Förbättring HS rapporten i jämförelse med föregående mätvärde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150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Indikator</a:t>
                      </a:r>
                      <a:r>
                        <a:rPr lang="sv-SE" sz="13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Oförändrat HS rapporten i jämförelse med föregående mätvärde</a:t>
                      </a:r>
                      <a:endParaRPr lang="sv-S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0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Indikator Z Försämrat HS rapporten i jämförelse med föregående mätvärde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216267" y="224379"/>
            <a:ext cx="1565910" cy="106000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/>
          <a:srcRect l="47531" t="15984" r="28938" b="17817"/>
          <a:stretch/>
        </p:blipFill>
        <p:spPr>
          <a:xfrm>
            <a:off x="5261936" y="1025525"/>
            <a:ext cx="3184834" cy="5037367"/>
          </a:xfrm>
          <a:prstGeom prst="rect">
            <a:avLst/>
          </a:prstGeom>
        </p:spPr>
      </p:pic>
      <p:sp>
        <p:nvSpPr>
          <p:cNvPr id="11" name="Rektangel 10"/>
          <p:cNvSpPr/>
          <p:nvPr/>
        </p:nvSpPr>
        <p:spPr bwMode="auto">
          <a:xfrm>
            <a:off x="4842700" y="1920240"/>
            <a:ext cx="1055180" cy="24688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Rak 12"/>
          <p:cNvCxnSpPr/>
          <p:nvPr/>
        </p:nvCxnSpPr>
        <p:spPr bwMode="auto">
          <a:xfrm>
            <a:off x="8446770" y="1767020"/>
            <a:ext cx="0" cy="29650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textruta 3">
            <a:extLst>
              <a:ext uri="{FF2B5EF4-FFF2-40B4-BE49-F238E27FC236}">
                <a16:creationId xmlns:a16="http://schemas.microsoft.com/office/drawing/2014/main" id="{6D9D2B02-C5C5-A04E-F621-471D36AB9B49}"/>
              </a:ext>
            </a:extLst>
          </p:cNvPr>
          <p:cNvSpPr txBox="1"/>
          <p:nvPr/>
        </p:nvSpPr>
        <p:spPr>
          <a:xfrm>
            <a:off x="509949" y="1886727"/>
            <a:ext cx="336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Vad betyder färgmarkeringarna</a:t>
            </a:r>
          </a:p>
        </p:txBody>
      </p:sp>
    </p:spTree>
    <p:extLst>
      <p:ext uri="{BB962C8B-B14F-4D97-AF65-F5344CB8AC3E}">
        <p14:creationId xmlns:p14="http://schemas.microsoft.com/office/powerpoint/2010/main" val="4243125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92186" y="274006"/>
            <a:ext cx="8874674" cy="1112021"/>
          </a:xfrm>
          <a:prstGeom prst="rect">
            <a:avLst/>
          </a:prstGeom>
        </p:spPr>
        <p:txBody>
          <a:bodyPr anchor="ctr" anchorCtr="0"/>
          <a:lstStyle>
            <a:lvl1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2pPr>
            <a:lvl3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3pPr>
            <a:lvl4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4pPr>
            <a:lvl5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5pPr>
            <a:lvl6pPr marL="609585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6pPr>
            <a:lvl7pPr marL="1219170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7pPr>
            <a:lvl8pPr marL="1828754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8pPr>
            <a:lvl9pPr marL="2438339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Patienters och befolkningens syn på vården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4" y="1487590"/>
            <a:ext cx="4881253" cy="298971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b="7399"/>
          <a:stretch/>
        </p:blipFill>
        <p:spPr>
          <a:xfrm>
            <a:off x="4827577" y="1487590"/>
            <a:ext cx="7101316" cy="392137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332666" y="242865"/>
            <a:ext cx="1565910" cy="1060001"/>
          </a:xfrm>
          <a:prstGeom prst="rect">
            <a:avLst/>
          </a:prstGeom>
        </p:spPr>
      </p:pic>
      <p:sp>
        <p:nvSpPr>
          <p:cNvPr id="8" name="Upp 7"/>
          <p:cNvSpPr/>
          <p:nvPr/>
        </p:nvSpPr>
        <p:spPr bwMode="auto">
          <a:xfrm>
            <a:off x="5358767" y="5510527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0" name="Upp 9"/>
          <p:cNvSpPr/>
          <p:nvPr/>
        </p:nvSpPr>
        <p:spPr bwMode="auto">
          <a:xfrm>
            <a:off x="6014087" y="5510526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1" name="Upp 10"/>
          <p:cNvSpPr/>
          <p:nvPr/>
        </p:nvSpPr>
        <p:spPr bwMode="auto">
          <a:xfrm>
            <a:off x="6686554" y="5510525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2" name="Upp 11"/>
          <p:cNvSpPr/>
          <p:nvPr/>
        </p:nvSpPr>
        <p:spPr bwMode="auto">
          <a:xfrm>
            <a:off x="7328540" y="5510524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3" name="Upp 12"/>
          <p:cNvSpPr/>
          <p:nvPr/>
        </p:nvSpPr>
        <p:spPr bwMode="auto">
          <a:xfrm>
            <a:off x="8001007" y="5510523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4" name="Upp 13"/>
          <p:cNvSpPr/>
          <p:nvPr/>
        </p:nvSpPr>
        <p:spPr bwMode="auto">
          <a:xfrm>
            <a:off x="8673474" y="5510523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5" name="Upp 14"/>
          <p:cNvSpPr/>
          <p:nvPr/>
        </p:nvSpPr>
        <p:spPr bwMode="auto">
          <a:xfrm>
            <a:off x="9318317" y="5510522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6" name="Upp 15"/>
          <p:cNvSpPr/>
          <p:nvPr/>
        </p:nvSpPr>
        <p:spPr bwMode="auto">
          <a:xfrm>
            <a:off x="9997453" y="5510521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879" y="5871703"/>
            <a:ext cx="601524" cy="422692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199" y="5871703"/>
            <a:ext cx="601524" cy="422692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519" y="5871703"/>
            <a:ext cx="601524" cy="422692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6156" y="5860273"/>
            <a:ext cx="601524" cy="422692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7183" y="5860273"/>
            <a:ext cx="593396" cy="276376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0417" y="5871707"/>
            <a:ext cx="593396" cy="276376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1927" y="5881876"/>
            <a:ext cx="593396" cy="276376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4826" y="5871703"/>
            <a:ext cx="593396" cy="276376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755" y="6311480"/>
            <a:ext cx="869772" cy="308891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2075" y="6318551"/>
            <a:ext cx="869772" cy="308891"/>
          </a:xfrm>
          <a:prstGeom prst="rect">
            <a:avLst/>
          </a:prstGeom>
        </p:spPr>
      </p:pic>
      <p:sp>
        <p:nvSpPr>
          <p:cNvPr id="29" name="Upp 28"/>
          <p:cNvSpPr/>
          <p:nvPr/>
        </p:nvSpPr>
        <p:spPr bwMode="auto">
          <a:xfrm>
            <a:off x="10639439" y="5510520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5615" y="5877297"/>
            <a:ext cx="593396" cy="276376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6712" y="6322087"/>
            <a:ext cx="869772" cy="308891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032" y="6322088"/>
            <a:ext cx="869772" cy="308891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8995" y="6301935"/>
            <a:ext cx="869772" cy="308891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632" y="6290501"/>
            <a:ext cx="869772" cy="308891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4842" y="6282965"/>
            <a:ext cx="869772" cy="308891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1235" y="6282964"/>
            <a:ext cx="869772" cy="308891"/>
          </a:xfrm>
          <a:prstGeom prst="rect">
            <a:avLst/>
          </a:prstGeom>
        </p:spPr>
      </p:pic>
      <p:sp>
        <p:nvSpPr>
          <p:cNvPr id="38" name="textruta 37"/>
          <p:cNvSpPr txBox="1"/>
          <p:nvPr/>
        </p:nvSpPr>
        <p:spPr>
          <a:xfrm>
            <a:off x="9040595" y="6287180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2020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4046925" y="5462957"/>
            <a:ext cx="8907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Önskvärd riktning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080699" y="5943346"/>
            <a:ext cx="8766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Måttenhet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4080699" y="6254945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År</a:t>
            </a:r>
          </a:p>
        </p:txBody>
      </p:sp>
      <p:sp>
        <p:nvSpPr>
          <p:cNvPr id="42" name="Rektangel 41"/>
          <p:cNvSpPr/>
          <p:nvPr/>
        </p:nvSpPr>
        <p:spPr bwMode="auto">
          <a:xfrm>
            <a:off x="5200879" y="1801871"/>
            <a:ext cx="2566801" cy="358502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0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ildobjekt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817" y="1215648"/>
            <a:ext cx="6773820" cy="4131148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292186" y="274006"/>
            <a:ext cx="8874674" cy="1112021"/>
          </a:xfrm>
          <a:prstGeom prst="rect">
            <a:avLst/>
          </a:prstGeom>
        </p:spPr>
        <p:txBody>
          <a:bodyPr anchor="ctr" anchorCtr="0"/>
          <a:lstStyle>
            <a:lvl1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2pPr>
            <a:lvl3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3pPr>
            <a:lvl4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4pPr>
            <a:lvl5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5pPr>
            <a:lvl6pPr marL="609585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6pPr>
            <a:lvl7pPr marL="1219170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7pPr>
            <a:lvl8pPr marL="1828754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8pPr>
            <a:lvl9pPr marL="2438339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Tillgänglighet och väntetider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307727" y="214827"/>
            <a:ext cx="1565910" cy="1060001"/>
          </a:xfrm>
          <a:prstGeom prst="rect">
            <a:avLst/>
          </a:prstGeom>
        </p:spPr>
      </p:pic>
      <p:sp>
        <p:nvSpPr>
          <p:cNvPr id="8" name="Upp 7"/>
          <p:cNvSpPr/>
          <p:nvPr/>
        </p:nvSpPr>
        <p:spPr bwMode="auto">
          <a:xfrm>
            <a:off x="6684490" y="5429764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0" name="Upp 9"/>
          <p:cNvSpPr/>
          <p:nvPr/>
        </p:nvSpPr>
        <p:spPr bwMode="auto">
          <a:xfrm>
            <a:off x="7234087" y="5429764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1" name="Upp 10"/>
          <p:cNvSpPr/>
          <p:nvPr/>
        </p:nvSpPr>
        <p:spPr bwMode="auto">
          <a:xfrm>
            <a:off x="7715257" y="5421357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2" name="Upp 11"/>
          <p:cNvSpPr/>
          <p:nvPr/>
        </p:nvSpPr>
        <p:spPr bwMode="auto">
          <a:xfrm>
            <a:off x="8240758" y="5429764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3" name="Upp 12"/>
          <p:cNvSpPr/>
          <p:nvPr/>
        </p:nvSpPr>
        <p:spPr bwMode="auto">
          <a:xfrm>
            <a:off x="8764717" y="5425058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4" name="Upp 13"/>
          <p:cNvSpPr/>
          <p:nvPr/>
        </p:nvSpPr>
        <p:spPr bwMode="auto">
          <a:xfrm>
            <a:off x="9271525" y="5421358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5" name="Upp 14"/>
          <p:cNvSpPr/>
          <p:nvPr/>
        </p:nvSpPr>
        <p:spPr bwMode="auto">
          <a:xfrm>
            <a:off x="9771388" y="5421359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16" name="Upp 15"/>
          <p:cNvSpPr/>
          <p:nvPr/>
        </p:nvSpPr>
        <p:spPr bwMode="auto">
          <a:xfrm>
            <a:off x="10295347" y="5422374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pic>
        <p:nvPicPr>
          <p:cNvPr id="17" name="Bildobjekt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705" y="5829537"/>
            <a:ext cx="601524" cy="422692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5575" y="5829537"/>
            <a:ext cx="601524" cy="422692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369" y="5829537"/>
            <a:ext cx="601524" cy="422692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199" y="5838363"/>
            <a:ext cx="601524" cy="422692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0537" y="5821551"/>
            <a:ext cx="593396" cy="276376"/>
          </a:xfrm>
          <a:prstGeom prst="rect">
            <a:avLst/>
          </a:prstGeom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659" y="5821551"/>
            <a:ext cx="593396" cy="276376"/>
          </a:xfrm>
          <a:prstGeom prst="rect">
            <a:avLst/>
          </a:prstGeom>
        </p:spPr>
      </p:pic>
      <p:sp>
        <p:nvSpPr>
          <p:cNvPr id="29" name="Upp 28"/>
          <p:cNvSpPr/>
          <p:nvPr/>
        </p:nvSpPr>
        <p:spPr bwMode="auto">
          <a:xfrm>
            <a:off x="10827793" y="5422375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4313560" y="5393646"/>
            <a:ext cx="8907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Önskvärd riktning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320622" y="5861252"/>
            <a:ext cx="8766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Måttenhet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4285376" y="6219344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År</a:t>
            </a:r>
          </a:p>
        </p:txBody>
      </p:sp>
      <p:sp>
        <p:nvSpPr>
          <p:cNvPr id="44" name="Upp 43"/>
          <p:cNvSpPr/>
          <p:nvPr/>
        </p:nvSpPr>
        <p:spPr bwMode="auto">
          <a:xfrm>
            <a:off x="6159415" y="5443906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45" name="Upp 44"/>
          <p:cNvSpPr/>
          <p:nvPr/>
        </p:nvSpPr>
        <p:spPr bwMode="auto">
          <a:xfrm>
            <a:off x="5649120" y="5432839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961" y="5829537"/>
            <a:ext cx="601524" cy="422692"/>
          </a:xfrm>
          <a:prstGeom prst="rect">
            <a:avLst/>
          </a:prstGeom>
        </p:spPr>
      </p:pic>
      <p:pic>
        <p:nvPicPr>
          <p:cNvPr id="47" name="Bildobjekt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76" y="5829537"/>
            <a:ext cx="601524" cy="422692"/>
          </a:xfrm>
          <a:prstGeom prst="rect">
            <a:avLst/>
          </a:prstGeom>
        </p:spPr>
      </p:pic>
      <p:pic>
        <p:nvPicPr>
          <p:cNvPr id="48" name="Bildobjekt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829" y="5829537"/>
            <a:ext cx="601524" cy="422692"/>
          </a:xfrm>
          <a:prstGeom prst="rect">
            <a:avLst/>
          </a:prstGeom>
        </p:spPr>
      </p:pic>
      <p:pic>
        <p:nvPicPr>
          <p:cNvPr id="49" name="Bildobjekt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459" y="5834246"/>
            <a:ext cx="601524" cy="422692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905" y="5821551"/>
            <a:ext cx="601524" cy="422692"/>
          </a:xfrm>
          <a:prstGeom prst="rect">
            <a:avLst/>
          </a:prstGeom>
        </p:spPr>
      </p:pic>
      <p:sp>
        <p:nvSpPr>
          <p:cNvPr id="51" name="textruta 50"/>
          <p:cNvSpPr txBox="1"/>
          <p:nvPr/>
        </p:nvSpPr>
        <p:spPr>
          <a:xfrm>
            <a:off x="5544548" y="6252229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  <p:cxnSp>
        <p:nvCxnSpPr>
          <p:cNvPr id="52" name="Rak pil 51"/>
          <p:cNvCxnSpPr/>
          <p:nvPr/>
        </p:nvCxnSpPr>
        <p:spPr bwMode="auto">
          <a:xfrm>
            <a:off x="6133170" y="6380738"/>
            <a:ext cx="4995130" cy="3180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3" name="Rektangel 52"/>
          <p:cNvSpPr/>
          <p:nvPr/>
        </p:nvSpPr>
        <p:spPr bwMode="auto">
          <a:xfrm>
            <a:off x="6103241" y="1753368"/>
            <a:ext cx="3013744" cy="358502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ktangel 35"/>
          <p:cNvSpPr/>
          <p:nvPr/>
        </p:nvSpPr>
        <p:spPr bwMode="auto">
          <a:xfrm>
            <a:off x="10738983" y="1768122"/>
            <a:ext cx="389317" cy="3585021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D5073F-378D-4099-E2A0-6DF0D4D9D1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7574"/>
            <a:ext cx="4991642" cy="23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9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92186" y="274006"/>
            <a:ext cx="8874674" cy="1112021"/>
          </a:xfrm>
          <a:prstGeom prst="rect">
            <a:avLst/>
          </a:prstGeom>
        </p:spPr>
        <p:txBody>
          <a:bodyPr anchor="ctr" anchorCtr="0"/>
          <a:lstStyle>
            <a:lvl1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2pPr>
            <a:lvl3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3pPr>
            <a:lvl4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4pPr>
            <a:lvl5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5pPr>
            <a:lvl6pPr marL="609585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6pPr>
            <a:lvl7pPr marL="1219170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7pPr>
            <a:lvl8pPr marL="1828754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8pPr>
            <a:lvl9pPr marL="2438339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Säker vård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307727" y="214827"/>
            <a:ext cx="1565910" cy="106000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540" y="5453669"/>
            <a:ext cx="601524" cy="422692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822" y="5451331"/>
            <a:ext cx="601524" cy="422692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10" y="5451331"/>
            <a:ext cx="601524" cy="422692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226" y="5449988"/>
            <a:ext cx="601524" cy="422692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4362088" y="4965771"/>
            <a:ext cx="8907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Önskvärd riktning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351165" y="5473426"/>
            <a:ext cx="8766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Måttenhet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4351165" y="5872680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År</a:t>
            </a:r>
          </a:p>
        </p:txBody>
      </p:sp>
      <p:sp>
        <p:nvSpPr>
          <p:cNvPr id="44" name="Upp 43"/>
          <p:cNvSpPr/>
          <p:nvPr/>
        </p:nvSpPr>
        <p:spPr bwMode="auto">
          <a:xfrm>
            <a:off x="10242556" y="5020688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332" y="5450192"/>
            <a:ext cx="601524" cy="422692"/>
          </a:xfrm>
          <a:prstGeom prst="rect">
            <a:avLst/>
          </a:prstGeom>
        </p:spPr>
      </p:pic>
      <p:pic>
        <p:nvPicPr>
          <p:cNvPr id="50" name="Bildobjekt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438" y="5449988"/>
            <a:ext cx="601524" cy="422692"/>
          </a:xfrm>
          <a:prstGeom prst="rect">
            <a:avLst/>
          </a:prstGeom>
        </p:spPr>
      </p:pic>
      <p:sp>
        <p:nvSpPr>
          <p:cNvPr id="51" name="textruta 50"/>
          <p:cNvSpPr txBox="1"/>
          <p:nvPr/>
        </p:nvSpPr>
        <p:spPr>
          <a:xfrm>
            <a:off x="5584803" y="5888324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2020</a:t>
            </a:r>
          </a:p>
        </p:txBody>
      </p:sp>
      <p:sp>
        <p:nvSpPr>
          <p:cNvPr id="53" name="Rektangel 52"/>
          <p:cNvSpPr/>
          <p:nvPr/>
        </p:nvSpPr>
        <p:spPr bwMode="auto">
          <a:xfrm>
            <a:off x="7325878" y="1363167"/>
            <a:ext cx="4309862" cy="342721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4" name="Tabell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159637"/>
              </p:ext>
            </p:extLst>
          </p:nvPr>
        </p:nvGraphicFramePr>
        <p:xfrm>
          <a:off x="265428" y="1783078"/>
          <a:ext cx="4834389" cy="1638994"/>
        </p:xfrm>
        <a:graphic>
          <a:graphicData uri="http://schemas.openxmlformats.org/drawingml/2006/table">
            <a:tbl>
              <a:tblPr/>
              <a:tblGrid>
                <a:gridCol w="648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5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58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Patienter med vårdrelaterade (VRI) – journalgranskning (NY)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8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Patienter med vårdrelaterade infektioner i somatisk vård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9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Sjukhusförvärvade trycksår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58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Patienter med trycksår i slutenvård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58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Trycksår hos riskpatienter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58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Följsamhet till grundläggande hygienrutiner och klädregler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583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Utlokaliserade patienter i somatisk slutenvård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Diagram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527046"/>
              </p:ext>
            </p:extLst>
          </p:nvPr>
        </p:nvGraphicFramePr>
        <p:xfrm>
          <a:off x="5053736" y="1321678"/>
          <a:ext cx="6819901" cy="3714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Ned 35"/>
          <p:cNvSpPr/>
          <p:nvPr/>
        </p:nvSpPr>
        <p:spPr bwMode="auto">
          <a:xfrm>
            <a:off x="5683410" y="5020688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Ned 36"/>
          <p:cNvSpPr/>
          <p:nvPr/>
        </p:nvSpPr>
        <p:spPr bwMode="auto">
          <a:xfrm>
            <a:off x="6608893" y="5036429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Ned 37"/>
          <p:cNvSpPr/>
          <p:nvPr/>
        </p:nvSpPr>
        <p:spPr bwMode="auto">
          <a:xfrm>
            <a:off x="7500241" y="5037068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Ned 53"/>
          <p:cNvSpPr/>
          <p:nvPr/>
        </p:nvSpPr>
        <p:spPr bwMode="auto">
          <a:xfrm>
            <a:off x="8391473" y="5039426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Ned 54"/>
          <p:cNvSpPr/>
          <p:nvPr/>
        </p:nvSpPr>
        <p:spPr bwMode="auto">
          <a:xfrm>
            <a:off x="9322972" y="5038675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Ned 55"/>
          <p:cNvSpPr/>
          <p:nvPr/>
        </p:nvSpPr>
        <p:spPr bwMode="auto">
          <a:xfrm>
            <a:off x="11128300" y="5016325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ruta 56"/>
          <p:cNvSpPr txBox="1"/>
          <p:nvPr/>
        </p:nvSpPr>
        <p:spPr>
          <a:xfrm>
            <a:off x="10891777" y="5462362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/>
              <a:t>Antal/100*</a:t>
            </a:r>
          </a:p>
        </p:txBody>
      </p:sp>
      <p:sp>
        <p:nvSpPr>
          <p:cNvPr id="58" name="textruta 57"/>
          <p:cNvSpPr txBox="1"/>
          <p:nvPr/>
        </p:nvSpPr>
        <p:spPr>
          <a:xfrm>
            <a:off x="6514657" y="5897414"/>
            <a:ext cx="46038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2019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7397467" y="5911184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  <p:sp>
        <p:nvSpPr>
          <p:cNvPr id="61" name="textruta 60"/>
          <p:cNvSpPr txBox="1"/>
          <p:nvPr/>
        </p:nvSpPr>
        <p:spPr>
          <a:xfrm>
            <a:off x="8288973" y="5897414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  <p:sp>
        <p:nvSpPr>
          <p:cNvPr id="62" name="textruta 61"/>
          <p:cNvSpPr txBox="1"/>
          <p:nvPr/>
        </p:nvSpPr>
        <p:spPr>
          <a:xfrm>
            <a:off x="9218079" y="5912185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  <p:sp>
        <p:nvSpPr>
          <p:cNvPr id="63" name="textruta 62"/>
          <p:cNvSpPr txBox="1"/>
          <p:nvPr/>
        </p:nvSpPr>
        <p:spPr>
          <a:xfrm>
            <a:off x="10143982" y="5910311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  <p:sp>
        <p:nvSpPr>
          <p:cNvPr id="64" name="textruta 63"/>
          <p:cNvSpPr txBox="1"/>
          <p:nvPr/>
        </p:nvSpPr>
        <p:spPr>
          <a:xfrm>
            <a:off x="11035628" y="5903095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91733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92186" y="274006"/>
            <a:ext cx="8874674" cy="1112021"/>
          </a:xfrm>
          <a:prstGeom prst="rect">
            <a:avLst/>
          </a:prstGeom>
        </p:spPr>
        <p:txBody>
          <a:bodyPr anchor="ctr" anchorCtr="0"/>
          <a:lstStyle>
            <a:lvl1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2pPr>
            <a:lvl3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3pPr>
            <a:lvl4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4pPr>
            <a:lvl5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5pPr>
            <a:lvl6pPr marL="609585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6pPr>
            <a:lvl7pPr marL="1219170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7pPr>
            <a:lvl8pPr marL="1828754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8pPr>
            <a:lvl9pPr marL="2438339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Säker vård – fortsättning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307727" y="214827"/>
            <a:ext cx="1565910" cy="106000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4497538" y="4884064"/>
            <a:ext cx="8907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Önskvärd riktning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532073" y="5366350"/>
            <a:ext cx="8766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Måttenhet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4489381" y="5733212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År</a:t>
            </a:r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7686" y="5370006"/>
            <a:ext cx="601524" cy="422692"/>
          </a:xfrm>
          <a:prstGeom prst="rect">
            <a:avLst/>
          </a:prstGeom>
        </p:spPr>
      </p:pic>
      <p:sp>
        <p:nvSpPr>
          <p:cNvPr id="36" name="Ned 35"/>
          <p:cNvSpPr/>
          <p:nvPr/>
        </p:nvSpPr>
        <p:spPr bwMode="auto">
          <a:xfrm>
            <a:off x="6428458" y="4926763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Ned 36"/>
          <p:cNvSpPr/>
          <p:nvPr/>
        </p:nvSpPr>
        <p:spPr bwMode="auto">
          <a:xfrm>
            <a:off x="8231301" y="4926763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ruta 56"/>
          <p:cNvSpPr txBox="1"/>
          <p:nvPr/>
        </p:nvSpPr>
        <p:spPr>
          <a:xfrm>
            <a:off x="6204775" y="541651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/>
              <a:t>Antal/100*</a:t>
            </a:r>
          </a:p>
        </p:txBody>
      </p:sp>
      <p:sp>
        <p:nvSpPr>
          <p:cNvPr id="59" name="textruta 58"/>
          <p:cNvSpPr txBox="1"/>
          <p:nvPr/>
        </p:nvSpPr>
        <p:spPr>
          <a:xfrm>
            <a:off x="6354613" y="5817305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  <p:graphicFrame>
        <p:nvGraphicFramePr>
          <p:cNvPr id="32" name="Diagram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655599"/>
              </p:ext>
            </p:extLst>
          </p:nvPr>
        </p:nvGraphicFramePr>
        <p:xfrm>
          <a:off x="5341462" y="1440612"/>
          <a:ext cx="5895022" cy="348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Upp 32"/>
          <p:cNvSpPr/>
          <p:nvPr/>
        </p:nvSpPr>
        <p:spPr bwMode="auto">
          <a:xfrm>
            <a:off x="10045574" y="4926763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42" name="textruta 41"/>
          <p:cNvSpPr txBox="1"/>
          <p:nvPr/>
        </p:nvSpPr>
        <p:spPr>
          <a:xfrm>
            <a:off x="7994778" y="5416511"/>
            <a:ext cx="1074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/>
              <a:t>Antal/100*</a:t>
            </a:r>
          </a:p>
        </p:txBody>
      </p:sp>
      <p:cxnSp>
        <p:nvCxnSpPr>
          <p:cNvPr id="43" name="Rak pil 42"/>
          <p:cNvCxnSpPr/>
          <p:nvPr/>
        </p:nvCxnSpPr>
        <p:spPr bwMode="auto">
          <a:xfrm flipV="1">
            <a:off x="6840643" y="5931882"/>
            <a:ext cx="3467084" cy="27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" name="Rektangel 2"/>
          <p:cNvSpPr/>
          <p:nvPr/>
        </p:nvSpPr>
        <p:spPr>
          <a:xfrm>
            <a:off x="7924444" y="1551811"/>
            <a:ext cx="914400" cy="3162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7C76F80-F72E-0A37-734E-E2C9D134E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622402"/>
              </p:ext>
            </p:extLst>
          </p:nvPr>
        </p:nvGraphicFramePr>
        <p:xfrm>
          <a:off x="440145" y="1842520"/>
          <a:ext cx="4427946" cy="822303"/>
        </p:xfrm>
        <a:graphic>
          <a:graphicData uri="http://schemas.openxmlformats.org/drawingml/2006/table">
            <a:tbl>
              <a:tblPr/>
              <a:tblGrid>
                <a:gridCol w="732901">
                  <a:extLst>
                    <a:ext uri="{9D8B030D-6E8A-4147-A177-3AD203B41FA5}">
                      <a16:colId xmlns:a16="http://schemas.microsoft.com/office/drawing/2014/main" val="318552850"/>
                    </a:ext>
                  </a:extLst>
                </a:gridCol>
                <a:gridCol w="3695045">
                  <a:extLst>
                    <a:ext uri="{9D8B030D-6E8A-4147-A177-3AD203B41FA5}">
                      <a16:colId xmlns:a16="http://schemas.microsoft.com/office/drawing/2014/main" val="1275997647"/>
                    </a:ext>
                  </a:extLst>
                </a:gridCol>
              </a:tblGrid>
              <a:tr h="27410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Överbeläggningar i somatisk  slutenvård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715344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Överbeläggningar i psykiatrisk slutenvård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491452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Användning av WHO:s checklista för säker operation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08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025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292186" y="274006"/>
            <a:ext cx="8874674" cy="1112021"/>
          </a:xfrm>
          <a:prstGeom prst="rect">
            <a:avLst/>
          </a:prstGeom>
        </p:spPr>
        <p:txBody>
          <a:bodyPr anchor="ctr" anchorCtr="0"/>
          <a:lstStyle>
            <a:lvl1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2pPr>
            <a:lvl3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3pPr>
            <a:lvl4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4pPr>
            <a:lvl5pPr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chemeClr val="tx1"/>
                </a:solidFill>
                <a:latin typeface="Arial" charset="0"/>
              </a:defRPr>
            </a:lvl5pPr>
            <a:lvl6pPr marL="609585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6pPr>
            <a:lvl7pPr marL="1219170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7pPr>
            <a:lvl8pPr marL="1828754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8pPr>
            <a:lvl9pPr marL="2438339" algn="l" defTabSz="1015975" rtl="0" eaLnBrk="1" fontAlgn="base" hangingPunct="1">
              <a:spcBef>
                <a:spcPct val="0"/>
              </a:spcBef>
              <a:spcAft>
                <a:spcPct val="0"/>
              </a:spcAft>
              <a:defRPr sz="4533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>
                <a:latin typeface="Arial" panose="020B0604020202020204" pitchFamily="34" charset="0"/>
                <a:cs typeface="Arial" panose="020B0604020202020204" pitchFamily="34" charset="0"/>
              </a:rPr>
              <a:t>Kunskapsbaserad vård och måluppfyllelse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t="19597" r="57387" b="53736"/>
          <a:stretch/>
        </p:blipFill>
        <p:spPr>
          <a:xfrm>
            <a:off x="10307727" y="214827"/>
            <a:ext cx="1565910" cy="1060001"/>
          </a:xfrm>
          <a:prstGeom prst="rect">
            <a:avLst/>
          </a:prstGeom>
        </p:spPr>
      </p:pic>
      <p:sp>
        <p:nvSpPr>
          <p:cNvPr id="39" name="textruta 38"/>
          <p:cNvSpPr txBox="1"/>
          <p:nvPr/>
        </p:nvSpPr>
        <p:spPr>
          <a:xfrm>
            <a:off x="4497538" y="4884064"/>
            <a:ext cx="8907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Önskvärd riktning</a:t>
            </a:r>
          </a:p>
        </p:txBody>
      </p:sp>
      <p:sp>
        <p:nvSpPr>
          <p:cNvPr id="40" name="textruta 39"/>
          <p:cNvSpPr txBox="1"/>
          <p:nvPr/>
        </p:nvSpPr>
        <p:spPr>
          <a:xfrm>
            <a:off x="4511664" y="5476667"/>
            <a:ext cx="87660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Måttenhet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4486885" y="5847238"/>
            <a:ext cx="87366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67" i="1" dirty="0"/>
              <a:t>År</a:t>
            </a:r>
          </a:p>
        </p:txBody>
      </p:sp>
      <p:pic>
        <p:nvPicPr>
          <p:cNvPr id="46" name="Bildobjekt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271" y="5438792"/>
            <a:ext cx="601524" cy="422692"/>
          </a:xfrm>
          <a:prstGeom prst="rect">
            <a:avLst/>
          </a:prstGeom>
        </p:spPr>
      </p:pic>
      <p:sp>
        <p:nvSpPr>
          <p:cNvPr id="37" name="Ned 36"/>
          <p:cNvSpPr/>
          <p:nvPr/>
        </p:nvSpPr>
        <p:spPr bwMode="auto">
          <a:xfrm>
            <a:off x="8580519" y="5091722"/>
            <a:ext cx="300687" cy="350098"/>
          </a:xfrm>
          <a:prstGeom prst="down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ruta 58"/>
          <p:cNvSpPr txBox="1"/>
          <p:nvPr/>
        </p:nvSpPr>
        <p:spPr>
          <a:xfrm>
            <a:off x="5462765" y="5875900"/>
            <a:ext cx="48603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67" i="1" dirty="0"/>
              <a:t>2021</a:t>
            </a:r>
          </a:p>
        </p:txBody>
      </p:sp>
      <p:sp>
        <p:nvSpPr>
          <p:cNvPr id="3" name="Rektangel 2"/>
          <p:cNvSpPr/>
          <p:nvPr/>
        </p:nvSpPr>
        <p:spPr>
          <a:xfrm>
            <a:off x="6614198" y="1663659"/>
            <a:ext cx="1169632" cy="3162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1613"/>
              </p:ext>
            </p:extLst>
          </p:nvPr>
        </p:nvGraphicFramePr>
        <p:xfrm>
          <a:off x="5066347" y="1268463"/>
          <a:ext cx="7125653" cy="384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Upp 19"/>
          <p:cNvSpPr/>
          <p:nvPr/>
        </p:nvSpPr>
        <p:spPr bwMode="auto">
          <a:xfrm>
            <a:off x="5553237" y="5101812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1" name="Upp 20"/>
          <p:cNvSpPr/>
          <p:nvPr/>
        </p:nvSpPr>
        <p:spPr bwMode="auto">
          <a:xfrm>
            <a:off x="6154061" y="5094442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2" name="Upp 21"/>
          <p:cNvSpPr/>
          <p:nvPr/>
        </p:nvSpPr>
        <p:spPr bwMode="auto">
          <a:xfrm>
            <a:off x="6754885" y="5088786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3" name="Upp 22"/>
          <p:cNvSpPr/>
          <p:nvPr/>
        </p:nvSpPr>
        <p:spPr bwMode="auto">
          <a:xfrm>
            <a:off x="7374294" y="5101812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4" name="Upp 23"/>
          <p:cNvSpPr/>
          <p:nvPr/>
        </p:nvSpPr>
        <p:spPr bwMode="auto">
          <a:xfrm>
            <a:off x="7972540" y="5069224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5" name="Upp 24"/>
          <p:cNvSpPr/>
          <p:nvPr/>
        </p:nvSpPr>
        <p:spPr bwMode="auto">
          <a:xfrm>
            <a:off x="9164266" y="5096062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6" name="Upp 25"/>
          <p:cNvSpPr/>
          <p:nvPr/>
        </p:nvSpPr>
        <p:spPr bwMode="auto">
          <a:xfrm>
            <a:off x="9770811" y="5088785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7" name="Upp 26"/>
          <p:cNvSpPr/>
          <p:nvPr/>
        </p:nvSpPr>
        <p:spPr bwMode="auto">
          <a:xfrm>
            <a:off x="10388074" y="5088784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8" name="Upp 27"/>
          <p:cNvSpPr/>
          <p:nvPr/>
        </p:nvSpPr>
        <p:spPr bwMode="auto">
          <a:xfrm>
            <a:off x="11004288" y="5092657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sp>
        <p:nvSpPr>
          <p:cNvPr id="29" name="Upp 28"/>
          <p:cNvSpPr/>
          <p:nvPr/>
        </p:nvSpPr>
        <p:spPr bwMode="auto">
          <a:xfrm>
            <a:off x="11612355" y="5104759"/>
            <a:ext cx="285749" cy="325631"/>
          </a:xfrm>
          <a:prstGeom prst="upArrow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sz="3467">
              <a:latin typeface="Arial" charset="0"/>
            </a:endParaRPr>
          </a:p>
        </p:txBody>
      </p:sp>
      <p:cxnSp>
        <p:nvCxnSpPr>
          <p:cNvPr id="30" name="Rak pil 29"/>
          <p:cNvCxnSpPr/>
          <p:nvPr/>
        </p:nvCxnSpPr>
        <p:spPr bwMode="auto">
          <a:xfrm flipV="1">
            <a:off x="6132508" y="5996478"/>
            <a:ext cx="5741129" cy="76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Rektangel 33"/>
          <p:cNvSpPr/>
          <p:nvPr/>
        </p:nvSpPr>
        <p:spPr>
          <a:xfrm>
            <a:off x="9658388" y="1663659"/>
            <a:ext cx="548602" cy="3162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Rektangel 34"/>
          <p:cNvSpPr/>
          <p:nvPr/>
        </p:nvSpPr>
        <p:spPr>
          <a:xfrm>
            <a:off x="10862101" y="1652702"/>
            <a:ext cx="548602" cy="31626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639CE64-EB06-F25E-B63B-AF5D8AEAA4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67" y="1663659"/>
            <a:ext cx="4641904" cy="313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3922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apportdokument" ma:contentTypeID="0x010100D7963E0E5B7A40E5AEA07389401D709F0045878216D3F54EE2826859E7F8F5B4BC0101001257CD737B4A0C4C91CB65EBFDBC122A" ma:contentTypeVersion="1901" ma:contentTypeDescription="Rapportdokument" ma:contentTypeScope="" ma:versionID="cd640569a02429beb82407b734fff634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6311f6d6775347c6999724c93388e0ca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p:Policy xmlns:p="office.server.policy" id="" local="true">
  <p:Name>Redovisande</p:Name>
  <p:Description/>
  <p:Statement/>
  <p:PolicyItems>
    <p:PolicyItem featureId="Microsoft.Office.RecordsManagement.PolicyFeatures.Expiration" staticId="0x010100D7963E0E5B7A40E5AEA07389401D709F0045878216D3F54EE2826859E7F8F5B4BC|1214505165" UniqueId="033c95a8-fd37-4ff4-b52f-a621867b7a3c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2023-01-24T23:00:00+00:00</NLLPublishDate>
    <NLLPublishingstatus xmlns="http://schemas.microsoft.com/sharepoint/v3">Publicerad</NLLPublishingstatus>
    <NLLDocumentIDValue xmlns="http://schemas.microsoft.com/sharepoint/v3">ARBGRP460-656132773-329</NLLDocumentIDValue>
    <NLLPublished xmlns="http://schemas.microsoft.com/sharepoint/v3" xsi:nil="true"/>
    <NLLThinningTime xmlns="http://schemas.microsoft.com/sharepoint/v3">2026-01-24T23:00:00+00:00</NLLThinningTime>
    <NLLPublishDateQuickpart xmlns="http://schemas.microsoft.com/sharepoint/v3">2023-01-25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Sofia Reinholdt</NLLEstablishedByQuickpart>
    <prdProcess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Att analysera</TermName>
          <TermId xmlns="http://schemas.microsoft.com/office/infopath/2007/PartnerControls">8373816e-cc5d-4bf1-9739-777a042d32b4</TermId>
        </TermInfo>
      </Terms>
    </prdProcessTaxHTField0>
    <AnsvarigQuickpart xmlns="http://schemas.microsoft.com/sharepoint/v3">Pia Näsvall</AnsvarigQuickpart>
    <NLLEstablishedBy xmlns="http://schemas.microsoft.com/sharepoint/v3">
      <UserInfo>
        <DisplayName>Sofia Reinholdt</DisplayName>
        <AccountId>606</AccountId>
        <AccountType/>
      </UserInfo>
    </NLLEstablishedBy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</Terms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Resultat</TermName>
          <TermId xmlns="http://schemas.microsoft.com/office/infopath/2007/PartnerControls">f5491f0f-71dc-467a-a43b-1e0ef4756d1f</TermId>
        </TermInfo>
      </Terms>
    </NLLDocumentTypeTaxHTField0>
    <NLLVersion xmlns="http://schemas.microsoft.com/sharepoint/v3">1.0</NLLVersion>
    <NLLInformationclass xmlns="http://schemas.microsoft.com/sharepoint/v3">Publik</NLLInformationclass>
    <NLLModifiedBy xmlns="http://schemas.microsoft.com/sharepoint/v3">Sofia Reinholdt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Samverkan Landstingsdirektörens stab</TermName>
          <TermId xmlns="http://schemas.microsoft.com/office/infopath/2007/PartnerControls">b27c766b-e7b1-4568-8d22-4a9fd7f9aa95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analysresultat</TermName>
          <TermId xmlns="http://schemas.microsoft.com/office/infopath/2007/PartnerControls">ae79fd7b-3ffb-4941-9dc8-84c929083a30</TermId>
        </TermInfo>
        <TermInfo xmlns="http://schemas.microsoft.com/office/infopath/2007/PartnerControls">
          <TermName xmlns="http://schemas.microsoft.com/office/infopath/2007/PartnerControls">2022</TermName>
          <TermId xmlns="http://schemas.microsoft.com/office/infopath/2007/PartnerControls">22720175-ad81-4257-a819-d910e746891b</TermId>
        </TermInfo>
        <TermInfo xmlns="http://schemas.microsoft.com/office/infopath/2007/PartnerControls">
          <TermName xmlns="http://schemas.microsoft.com/office/infopath/2007/PartnerControls">analys</TermName>
          <TermId xmlns="http://schemas.microsoft.com/office/infopath/2007/PartnerControls">9d2f55c3-dd34-4f90-bb4f-dce7bd25de87</TermId>
        </TermInfo>
      </Terms>
    </TaxKeywordTaxHTField>
    <_dlc_DocId xmlns="c7918ce9-5289-4a18-805d-4141408e948c">ARBGRP460-656132773-329</_dlc_DocId>
    <_dlc_DocIdUrl xmlns="c7918ce9-5289-4a18-805d-4141408e948c">
      <Url>http://spportal.extvis.local/process/administrativ/_layouts/15/DocIdRedir.aspx?ID=ARBGRP460-656132773-329</Url>
      <Description>ARBGRP460-656132773-329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2026-02-24T23:00:00+00:00</_dlc_ExpireDate>
    <VIS_DocumentId xmlns="e1dec489-f745-4ed5-9c00-958a11aea6df">
      <Url>https://samarbeta.nll.se/producentplats/samverkanlandstingsdirektorensstab/_layouts/15/DocIdRedir.aspx?ID=ARBGRP460-656132773-329</Url>
      <Description>ARBGRP460-656132773-329</Description>
    </VIS_DocumentId>
    <VISResponsible xmlns="e1dec489-f745-4ed5-9c00-958a11aea6df">
      <UserInfo>
        <DisplayName>Pia Näsvall</DisplayName>
        <AccountId>925</AccountId>
        <AccountType/>
      </UserInfo>
    </VISResponsible>
    <DocumentStatus xmlns="e1dec489-f745-4ed5-9c00-958a11aea6df">
      <Url>https://samarbeta.nll.se/producentplats/samverkanlandstingsdirektorensstab/_layouts/15/wrkstat.aspx?List=d7870237-2dde-43a1-8af1-b4ea01983543&amp;WorkflowInstanceName=edfba99f-fbbc-4317-bcf3-0a27cb0c2d13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CD6801-6B8B-4B95-9901-42946E0A4F6A}"/>
</file>

<file path=customXml/itemProps2.xml><?xml version="1.0" encoding="utf-8"?>
<ds:datastoreItem xmlns:ds="http://schemas.openxmlformats.org/officeDocument/2006/customXml" ds:itemID="{D316DCD0-F54B-424B-A1E8-71A548FD6AE0}"/>
</file>

<file path=customXml/itemProps3.xml><?xml version="1.0" encoding="utf-8"?>
<ds:datastoreItem xmlns:ds="http://schemas.openxmlformats.org/officeDocument/2006/customXml" ds:itemID="{B3C8FEE6-CB74-4DB4-BBF6-43172E3F1526}"/>
</file>

<file path=customXml/itemProps4.xml><?xml version="1.0" encoding="utf-8"?>
<ds:datastoreItem xmlns:ds="http://schemas.openxmlformats.org/officeDocument/2006/customXml" ds:itemID="{5B513583-2085-420E-9DEB-502A348DDE85}"/>
</file>

<file path=customXml/itemProps5.xml><?xml version="1.0" encoding="utf-8"?>
<ds:datastoreItem xmlns:ds="http://schemas.openxmlformats.org/officeDocument/2006/customXml" ds:itemID="{CC530EB4-A983-46C2-B3C5-A4F728B637CA}"/>
</file>

<file path=docProps/app.xml><?xml version="1.0" encoding="utf-8"?>
<Properties xmlns="http://schemas.openxmlformats.org/officeDocument/2006/extended-properties" xmlns:vt="http://schemas.openxmlformats.org/officeDocument/2006/docPropsVTypes">
  <TotalTime>9401</TotalTime>
  <Words>373</Words>
  <Application>Microsoft Office PowerPoint</Application>
  <PresentationFormat>Bredbild</PresentationFormat>
  <Paragraphs>127</Paragraphs>
  <Slides>13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Region Norrbotten_vit</vt:lpstr>
      <vt:lpstr>2_Office-tema</vt:lpstr>
      <vt:lpstr>Hälso- och sjukvårdsrapporten 2022</vt:lpstr>
      <vt:lpstr>Syftet med presentationen</vt:lpstr>
      <vt:lpstr>Fem fokusområden – 2022 </vt:lpstr>
      <vt:lpstr>Analys – rapportering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Sammanfattning</vt:lpstr>
      <vt:lpstr>Tack!</vt:lpstr>
    </vt:vector>
  </TitlesOfParts>
  <Company>Region Norrbotten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Ulrika Lundström</dc:creator>
  <cp:keywords>2022; analys; analysresultat</cp:keywords>
  <cp:lastModifiedBy>Sofia Reinholdt</cp:lastModifiedBy>
  <cp:revision>77</cp:revision>
  <dcterms:created xsi:type="dcterms:W3CDTF">2022-08-15T09:24:06Z</dcterms:created>
  <dcterms:modified xsi:type="dcterms:W3CDTF">2023-01-04T13:40:45Z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0x010100D7963E0E5B7A40E5AEA07389401D709F0045878216D3F54EE2826859E7F8F5B4BC0101001257CD737B4A0C4C91CB65EBFDBC122A</vt:lpwstr>
  </property>
  <property fmtid="{D5CDD505-2E9C-101B-9397-08002B2CF9AE}" pid="3" name="TaxKeyword">
    <vt:lpwstr>9604;#analysresultat|ae79fd7b-3ffb-4941-9dc8-84c929083a30;#9675;#2022|22720175-ad81-4257-a819-d910e746891b;#4900;#analys|9d2f55c3-dd34-4f90-bb4f-dce7bd25de87</vt:lpwstr>
  </property>
  <property fmtid="{D5CDD505-2E9C-101B-9397-08002B2CF9AE}" pid="4" name="CareActionCodeSurgical">
    <vt:lpwstr/>
  </property>
  <property fmtid="{D5CDD505-2E9C-101B-9397-08002B2CF9AE}" pid="5" name="NLLProducerPlace">
    <vt:lpwstr>4483;#Samverkan Landstingsdirektörens stab|b27c766b-e7b1-4568-8d22-4a9fd7f9aa95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1687;#Region Norrbotten|2ac66d7d-7456-4491-b0c4-3e1d538f92db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Publicera dokument(1)">
    <vt:lpwstr>, </vt:lpwstr>
  </property>
  <property fmtid="{D5CDD505-2E9C-101B-9397-08002B2CF9AE}" pid="14" name="NLLClosureDate">
    <vt:lpwstr/>
  </property>
  <property fmtid="{D5CDD505-2E9C-101B-9397-08002B2CF9AE}" pid="15" name="NLLProducerplaceID">
    <vt:lpwstr/>
  </property>
  <property fmtid="{D5CDD505-2E9C-101B-9397-08002B2CF9AE}" pid="16" name="Godkänn dokument(1)">
    <vt:lpwstr>, </vt:lpwstr>
  </property>
  <property fmtid="{D5CDD505-2E9C-101B-9397-08002B2CF9AE}" pid="17" name="NLLPublishedTemplate">
    <vt:lpwstr/>
  </property>
  <property fmtid="{D5CDD505-2E9C-101B-9397-08002B2CF9AE}" pid="18" name="NLLWFComment">
    <vt:lpwstr/>
  </property>
  <property fmtid="{D5CDD505-2E9C-101B-9397-08002B2CF9AE}" pid="19" name="NLLPTCName">
    <vt:lpwstr/>
  </property>
  <property fmtid="{D5CDD505-2E9C-101B-9397-08002B2CF9AE}" pid="20" name="SpecialtyTaxHTField0">
    <vt:lpwstr/>
  </property>
  <property fmtid="{D5CDD505-2E9C-101B-9397-08002B2CF9AE}" pid="21" name="CareActionCodeNonSurgical">
    <vt:lpwstr/>
  </property>
  <property fmtid="{D5CDD505-2E9C-101B-9397-08002B2CF9AE}" pid="22" name="AnalysisNameTaxHTField0">
    <vt:lpwstr/>
  </property>
  <property fmtid="{D5CDD505-2E9C-101B-9397-08002B2CF9AE}" pid="23" name="Specialty">
    <vt:lpwstr/>
  </property>
  <property fmtid="{D5CDD505-2E9C-101B-9397-08002B2CF9AE}" pid="24" name="NLLProjectUrl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Granska dokument(1)">
    <vt:lpwstr>, </vt:lpwstr>
  </property>
  <property fmtid="{D5CDD505-2E9C-101B-9397-08002B2CF9AE}" pid="28" name="NLLProjectLeader">
    <vt:lpwstr/>
  </property>
  <property fmtid="{D5CDD505-2E9C-101B-9397-08002B2CF9AE}" pid="29" name="NLLDecisionLevelManagedTaxHTField0">
    <vt:lpwstr/>
  </property>
  <property fmtid="{D5CDD505-2E9C-101B-9397-08002B2CF9AE}" pid="32" name="NLLDefaultTemplate">
    <vt:lpwstr/>
  </property>
  <property fmtid="{D5CDD505-2E9C-101B-9397-08002B2CF9AE}" pid="33" name="NLLProjectVisitor">
    <vt:lpwstr/>
  </property>
  <property fmtid="{D5CDD505-2E9C-101B-9397-08002B2CF9AE}" pid="34" name="NLLApprovedBy">
    <vt:lpwstr/>
  </property>
  <property fmtid="{D5CDD505-2E9C-101B-9397-08002B2CF9AE}" pid="35" name="NLLDecisionLevelManaged">
    <vt:lpwstr/>
  </property>
  <property fmtid="{D5CDD505-2E9C-101B-9397-08002B2CF9AE}" pid="36" name="CompulsoryAction">
    <vt:lpwstr/>
  </property>
  <property fmtid="{D5CDD505-2E9C-101B-9397-08002B2CF9AE}" pid="37" name="NLLProjectDivisionTaxHTField0">
    <vt:lpwstr/>
  </property>
  <property fmtid="{D5CDD505-2E9C-101B-9397-08002B2CF9AE}" pid="38" name="ICD10CodeTaxHTField0">
    <vt:lpwstr/>
  </property>
  <property fmtid="{D5CDD505-2E9C-101B-9397-08002B2CF9AE}" pid="39" name="Godkänn dokument">
    <vt:lpwstr>, </vt:lpwstr>
  </property>
  <property fmtid="{D5CDD505-2E9C-101B-9397-08002B2CF9AE}" pid="40" name="NLLProjectOwner">
    <vt:lpwstr/>
  </property>
  <property fmtid="{D5CDD505-2E9C-101B-9397-08002B2CF9AE}" pid="41" name="NPUCodeTaxHTField0">
    <vt:lpwstr/>
  </property>
  <property fmtid="{D5CDD505-2E9C-101B-9397-08002B2CF9AE}" pid="42" name="NLLTemplateFolderDescription">
    <vt:lpwstr/>
  </property>
  <property fmtid="{D5CDD505-2E9C-101B-9397-08002B2CF9AE}" pid="43" name="TLVCodeAction">
    <vt:lpwstr/>
  </property>
  <property fmtid="{D5CDD505-2E9C-101B-9397-08002B2CF9AE}" pid="44" name="RadiologicalCode">
    <vt:lpwstr/>
  </property>
  <property fmtid="{D5CDD505-2E9C-101B-9397-08002B2CF9AE}" pid="45" name="References">
    <vt:lpwstr/>
  </property>
  <property fmtid="{D5CDD505-2E9C-101B-9397-08002B2CF9AE}" pid="46" name="prdProcess">
    <vt:lpwstr>6182;#Att analysera|8373816e-cc5d-4bf1-9739-777a042d32b4</vt:lpwstr>
  </property>
  <property fmtid="{D5CDD505-2E9C-101B-9397-08002B2CF9AE}" pid="47" name="NLLProjectOrderStatus">
    <vt:lpwstr/>
  </property>
  <property fmtid="{D5CDD505-2E9C-101B-9397-08002B2CF9AE}" pid="49" name="NLLReferenceGroup">
    <vt:lpwstr/>
  </property>
  <property fmtid="{D5CDD505-2E9C-101B-9397-08002B2CF9AE}" pid="50" name="TLVCodeDiagnosis">
    <vt:lpwstr/>
  </property>
  <property fmtid="{D5CDD505-2E9C-101B-9397-08002B2CF9AE}" pid="51" name="PharmaceuticalCode">
    <vt:lpwstr/>
  </property>
  <property fmtid="{D5CDD505-2E9C-101B-9397-08002B2CF9AE}" pid="52" name="NLLInitiationDate">
    <vt:lpwstr/>
  </property>
  <property fmtid="{D5CDD505-2E9C-101B-9397-08002B2CF9AE}" pid="54" name="Granska dokument(1)0">
    <vt:lpwstr>, </vt:lpwstr>
  </property>
  <property fmtid="{D5CDD505-2E9C-101B-9397-08002B2CF9AE}" pid="55" name="ReferencesTaxHTField0">
    <vt:lpwstr/>
  </property>
  <property fmtid="{D5CDD505-2E9C-101B-9397-08002B2CF9AE}" pid="56" name="NLLWindingUpDate">
    <vt:lpwstr/>
  </property>
  <property fmtid="{D5CDD505-2E9C-101B-9397-08002B2CF9AE}" pid="57" name="TLVCodeActionTaxHTField0">
    <vt:lpwstr/>
  </property>
  <property fmtid="{D5CDD505-2E9C-101B-9397-08002B2CF9AE}" pid="58" name="NLLProjectNr">
    <vt:lpwstr/>
  </property>
  <property fmtid="{D5CDD505-2E9C-101B-9397-08002B2CF9AE}" pid="59" name="Granska dokument">
    <vt:lpwstr>, </vt:lpwstr>
  </property>
  <property fmtid="{D5CDD505-2E9C-101B-9397-08002B2CF9AE}" pid="60" name="NLLProjectTypeTaxHTField0">
    <vt:lpwstr/>
  </property>
  <property fmtid="{D5CDD505-2E9C-101B-9397-08002B2CF9AE}" pid="61" name="NLLPTCProcessTeam">
    <vt:lpwstr/>
  </property>
  <property fmtid="{D5CDD505-2E9C-101B-9397-08002B2CF9AE}" pid="62" name="RadiologicalCodeTaxHTField0">
    <vt:lpwstr/>
  </property>
  <property fmtid="{D5CDD505-2E9C-101B-9397-08002B2CF9AE}" pid="63" name="NLLImplementationDate">
    <vt:lpwstr/>
  </property>
  <property fmtid="{D5CDD505-2E9C-101B-9397-08002B2CF9AE}" pid="64" name="NLLProjectDivision">
    <vt:lpwstr/>
  </property>
  <property fmtid="{D5CDD505-2E9C-101B-9397-08002B2CF9AE}" pid="65" name="PsychiatricCode">
    <vt:lpwstr/>
  </property>
  <property fmtid="{D5CDD505-2E9C-101B-9397-08002B2CF9AE}" pid="66" name="Publicera dokument">
    <vt:lpwstr>, </vt:lpwstr>
  </property>
  <property fmtid="{D5CDD505-2E9C-101B-9397-08002B2CF9AE}" pid="67" name="NLLProjectType">
    <vt:lpwstr/>
  </property>
  <property fmtid="{D5CDD505-2E9C-101B-9397-08002B2CF9AE}" pid="68" name="AnalysisName">
    <vt:lpwstr/>
  </property>
  <property fmtid="{D5CDD505-2E9C-101B-9397-08002B2CF9AE}" pid="69" name="NLLMtptCodeTaxHTField0">
    <vt:lpwstr/>
  </property>
  <property fmtid="{D5CDD505-2E9C-101B-9397-08002B2CF9AE}" pid="70" name="NLLLatestProjectTrackingDate">
    <vt:lpwstr/>
  </property>
  <property fmtid="{D5CDD505-2E9C-101B-9397-08002B2CF9AE}" pid="71" name="NLLDocumentType">
    <vt:lpwstr>1915;#Resultat|f5491f0f-71dc-467a-a43b-1e0ef4756d1f</vt:lpwstr>
  </property>
  <property fmtid="{D5CDD505-2E9C-101B-9397-08002B2CF9AE}" pid="72" name="NLLProjectTypeText">
    <vt:lpwstr/>
  </property>
  <property fmtid="{D5CDD505-2E9C-101B-9397-08002B2CF9AE}" pid="73" name="NLLEstablishingDate">
    <vt:lpwstr/>
  </property>
  <property fmtid="{D5CDD505-2E9C-101B-9397-08002B2CF9AE}" pid="74" name="NLLProjectMember">
    <vt:lpwstr/>
  </property>
  <property fmtid="{D5CDD505-2E9C-101B-9397-08002B2CF9AE}" pid="75" name="NLLProcessTeamLookup">
    <vt:lpwstr/>
  </property>
  <property fmtid="{D5CDD505-2E9C-101B-9397-08002B2CF9AE}" pid="76" name="CareActionCodeNonSurgicalTaxHTField0">
    <vt:lpwstr/>
  </property>
  <property fmtid="{D5CDD505-2E9C-101B-9397-08002B2CF9AE}" pid="77" name="CompulsoryActionTaxHTField0">
    <vt:lpwstr/>
  </property>
  <property fmtid="{D5CDD505-2E9C-101B-9397-08002B2CF9AE}" pid="78" name="NLLMeetingType">
    <vt:lpwstr/>
  </property>
  <property fmtid="{D5CDD505-2E9C-101B-9397-08002B2CF9AE}" pid="79" name="NLLProjectLeaderDiv">
    <vt:lpwstr/>
  </property>
  <property fmtid="{D5CDD505-2E9C-101B-9397-08002B2CF9AE}" pid="80" name="NLLProjectName">
    <vt:lpwstr/>
  </property>
  <property fmtid="{D5CDD505-2E9C-101B-9397-08002B2CF9AE}" pid="82" name="NLLMtptCode">
    <vt:lpwstr/>
  </property>
  <property fmtid="{D5CDD505-2E9C-101B-9397-08002B2CF9AE}" pid="83" name="ICD10Code">
    <vt:lpwstr/>
  </property>
  <property fmtid="{D5CDD505-2E9C-101B-9397-08002B2CF9AE}" pid="84" name="NLLProjectStatus">
    <vt:lpwstr/>
  </property>
  <property fmtid="{D5CDD505-2E9C-101B-9397-08002B2CF9AE}" pid="85" name="NLLSteeringGroup">
    <vt:lpwstr/>
  </property>
  <property fmtid="{D5CDD505-2E9C-101B-9397-08002B2CF9AE}" pid="86" name="CareActionCodeSurgicalTaxHTField0">
    <vt:lpwstr/>
  </property>
  <property fmtid="{D5CDD505-2E9C-101B-9397-08002B2CF9AE}" pid="87" name="PharmaceuticalCodeTaxHTField0">
    <vt:lpwstr/>
  </property>
  <property fmtid="{D5CDD505-2E9C-101B-9397-08002B2CF9AE}" pid="88" name="_dlc_policyId">
    <vt:lpwstr>0x010100D7963E0E5B7A40E5AEA07389401D709F0045878216D3F54EE2826859E7F8F5B4BC|1214505165</vt:lpwstr>
  </property>
  <property fmtid="{D5CDD505-2E9C-101B-9397-08002B2CF9AE}" pid="91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93" name="_dlc_DocIdItemGuid">
    <vt:lpwstr>e78d39ca-78b1-44f2-bd2c-0c5d6d62372c</vt:lpwstr>
  </property>
  <property fmtid="{D5CDD505-2E9C-101B-9397-08002B2CF9AE}" pid="95" name="TaxCatchAll">
    <vt:lpwstr>9604;#analysresultat;#4483;#Samverkan Landstingsdirektörens stab|b27c766b-e7b1-4568-8d22-4a9fd7f9aa95;#6182;#Att analysera|8373816e-cc5d-4bf1-9739-777a042d32b4;#1915;#Resultat|f5491f0f-71dc-467a-a43b-1e0ef4756d1f;#4900;#analys;#1687;#Region Norrbotten|2ac66d7d-7456-4491-b0c4-3e1d538f92db;#9675;#2022</vt:lpwstr>
  </property>
  <property fmtid="{D5CDD505-2E9C-101B-9397-08002B2CF9AE}" pid="97" name="_dlc_ItemStageId">
    <vt:lpwstr/>
  </property>
  <property fmtid="{D5CDD505-2E9C-101B-9397-08002B2CF9AE}" pid="99" name="Order">
    <vt:r8>2349400</vt:r8>
  </property>
  <property fmtid="{D5CDD505-2E9C-101B-9397-08002B2CF9AE}" pid="100" name="xd_ProgID">
    <vt:lpwstr/>
  </property>
  <property fmtid="{D5CDD505-2E9C-101B-9397-08002B2CF9AE}" pid="101" name="_SourceUrl">
    <vt:lpwstr/>
  </property>
  <property fmtid="{D5CDD505-2E9C-101B-9397-08002B2CF9AE}" pid="102" name="_SharedFileIndex">
    <vt:lpwstr/>
  </property>
  <property fmtid="{D5CDD505-2E9C-101B-9397-08002B2CF9AE}" pid="103" name="TemplateUrl">
    <vt:lpwstr/>
  </property>
  <property fmtid="{D5CDD505-2E9C-101B-9397-08002B2CF9AE}" pid="105" name="NLLDecisionLevelGoverning">
    <vt:lpwstr/>
  </property>
  <property fmtid="{D5CDD505-2E9C-101B-9397-08002B2CF9AE}" pid="106" name="NLLFactOwner">
    <vt:lpwstr/>
  </property>
  <property fmtid="{D5CDD505-2E9C-101B-9397-08002B2CF9AE}" pid="107" name="NLLFactOwnerText">
    <vt:lpwstr/>
  </property>
  <property fmtid="{D5CDD505-2E9C-101B-9397-08002B2CF9AE}" pid="108" name="xd_Signature">
    <vt:bool>false</vt:bool>
  </property>
  <property fmtid="{D5CDD505-2E9C-101B-9397-08002B2CF9AE}" pid="109" name="NLLDecisionLevel">
    <vt:lpwstr/>
  </property>
  <property fmtid="{D5CDD505-2E9C-101B-9397-08002B2CF9AE}" pid="110" name="NLLPTCProcessLeader">
    <vt:lpwstr/>
  </property>
  <property fmtid="{D5CDD505-2E9C-101B-9397-08002B2CF9AE}" pid="112" name="NLLPTCVISEditor">
    <vt:lpwstr/>
  </property>
</Properties>
</file>